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5"/>
  </p:notesMasterIdLst>
  <p:sldIdLst>
    <p:sldId id="257" r:id="rId2"/>
    <p:sldId id="1595" r:id="rId3"/>
    <p:sldId id="1683" r:id="rId4"/>
    <p:sldId id="1622" r:id="rId5"/>
    <p:sldId id="1671" r:id="rId6"/>
    <p:sldId id="1650" r:id="rId7"/>
    <p:sldId id="1677" r:id="rId8"/>
    <p:sldId id="1678" r:id="rId9"/>
    <p:sldId id="1684" r:id="rId10"/>
    <p:sldId id="1672" r:id="rId11"/>
    <p:sldId id="366" r:id="rId12"/>
    <p:sldId id="1669" r:id="rId13"/>
    <p:sldId id="1621" r:id="rId14"/>
    <p:sldId id="1679" r:id="rId15"/>
    <p:sldId id="1685" r:id="rId16"/>
    <p:sldId id="1682" r:id="rId17"/>
    <p:sldId id="1681" r:id="rId18"/>
    <p:sldId id="1654" r:id="rId19"/>
    <p:sldId id="1658" r:id="rId20"/>
    <p:sldId id="1675" r:id="rId21"/>
    <p:sldId id="1656" r:id="rId22"/>
    <p:sldId id="1655" r:id="rId23"/>
    <p:sldId id="1661" r:id="rId24"/>
    <p:sldId id="1657" r:id="rId25"/>
    <p:sldId id="1663" r:id="rId26"/>
    <p:sldId id="1667" r:id="rId27"/>
    <p:sldId id="1665" r:id="rId28"/>
    <p:sldId id="1686" r:id="rId29"/>
    <p:sldId id="1646" r:id="rId30"/>
    <p:sldId id="1584" r:id="rId31"/>
    <p:sldId id="1680" r:id="rId32"/>
    <p:sldId id="1670" r:id="rId33"/>
    <p:sldId id="1647" r:id="rId34"/>
  </p:sldIdLst>
  <p:sldSz cx="12192000" cy="6858000"/>
  <p:notesSz cx="6858000" cy="9144000"/>
  <p:embeddedFontLst>
    <p:embeddedFont>
      <p:font typeface="Malgun Gothic" panose="020B0503020000020004" pitchFamily="34" charset="-127"/>
      <p:regular r:id="rId36"/>
      <p:bold r:id="rId37"/>
    </p:embeddedFont>
    <p:embeddedFont>
      <p:font typeface="Malgun Gothic" panose="020B0503020000020004" pitchFamily="34" charset="-127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Proxima Nova" panose="02000506030000020004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an Keery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33"/>
    <p:restoredTop sz="74882"/>
  </p:normalViewPr>
  <p:slideViewPr>
    <p:cSldViewPr snapToGrid="0" snapToObjects="1">
      <p:cViewPr varScale="1">
        <p:scale>
          <a:sx n="51" d="100"/>
          <a:sy n="51" d="100"/>
        </p:scale>
        <p:origin x="158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플랫폼도 </a:t>
            </a:r>
            <a:r>
              <a:rPr lang="en-US" altLang="ko-KR" dirty="0"/>
              <a:t>agile</a:t>
            </a:r>
            <a:r>
              <a:rPr lang="ko-KR" altLang="en-US" dirty="0"/>
              <a:t>해야한다</a:t>
            </a:r>
            <a:r>
              <a:rPr lang="en-US" altLang="ko-KR" dirty="0"/>
              <a:t>.</a:t>
            </a:r>
            <a:r>
              <a:rPr lang="ko-KR" altLang="en-US" dirty="0"/>
              <a:t> 모든 철학이 </a:t>
            </a:r>
            <a:r>
              <a:rPr lang="en-US" altLang="ko-KR" dirty="0"/>
              <a:t>agile.</a:t>
            </a:r>
          </a:p>
          <a:p>
            <a:r>
              <a:rPr lang="ko-KR" altLang="en-US" dirty="0"/>
              <a:t>실리콘 </a:t>
            </a:r>
            <a:r>
              <a:rPr lang="ko-KR" altLang="en-US" dirty="0" err="1"/>
              <a:t>벨리의</a:t>
            </a:r>
            <a:r>
              <a:rPr lang="ko-KR" altLang="en-US" dirty="0"/>
              <a:t> 일하는 방식을 전수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Dedicated team.</a:t>
            </a:r>
            <a:r>
              <a:rPr lang="ko-KR" altLang="en-US" dirty="0"/>
              <a:t> </a:t>
            </a:r>
            <a:r>
              <a:rPr lang="en-US" altLang="ko-KR" dirty="0"/>
              <a:t>Bus count. Balanced team.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852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플랫폼도 </a:t>
            </a:r>
            <a:r>
              <a:rPr lang="en-US" altLang="ko-KR" dirty="0"/>
              <a:t>agile</a:t>
            </a:r>
            <a:r>
              <a:rPr lang="ko-KR" altLang="en-US" dirty="0"/>
              <a:t>해야한다</a:t>
            </a:r>
            <a:r>
              <a:rPr lang="en-US" altLang="ko-KR" dirty="0"/>
              <a:t>.</a:t>
            </a:r>
            <a:r>
              <a:rPr lang="ko-KR" altLang="en-US" dirty="0"/>
              <a:t> 모든 철학이 </a:t>
            </a:r>
            <a:r>
              <a:rPr lang="en-US" altLang="ko-KR" dirty="0"/>
              <a:t>agile.</a:t>
            </a:r>
          </a:p>
          <a:p>
            <a:r>
              <a:rPr lang="ko-KR" altLang="en-US" dirty="0"/>
              <a:t>실리콘 </a:t>
            </a:r>
            <a:r>
              <a:rPr lang="ko-KR" altLang="en-US" dirty="0" err="1"/>
              <a:t>벨리의</a:t>
            </a:r>
            <a:r>
              <a:rPr lang="ko-KR" altLang="en-US" dirty="0"/>
              <a:t> 일하는 방식을 전수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Dedicated team.</a:t>
            </a:r>
            <a:r>
              <a:rPr lang="ko-KR" altLang="en-US" dirty="0"/>
              <a:t> </a:t>
            </a:r>
            <a:r>
              <a:rPr lang="en-US" altLang="ko-KR" dirty="0"/>
              <a:t>Bus count. Balanced team.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4398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재미있어함</a:t>
            </a:r>
            <a:r>
              <a:rPr lang="en-US" altLang="ko-KR" dirty="0"/>
              <a:t>.</a:t>
            </a:r>
            <a:r>
              <a:rPr lang="ko-KR" altLang="en-US" dirty="0"/>
              <a:t> 영어로 하는 세션 좋아함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회사마다 참여스타일이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만족도가 높음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=&gt;</a:t>
            </a:r>
            <a:r>
              <a:rPr lang="ko-KR" altLang="en-US" dirty="0"/>
              <a:t> 방향성이 가시적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9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&amp; anti coal</a:t>
            </a:r>
          </a:p>
          <a:p>
            <a:r>
              <a:rPr lang="en-US" dirty="0"/>
              <a:t>Risk</a:t>
            </a:r>
          </a:p>
          <a:p>
            <a:r>
              <a:rPr lang="en-US" dirty="0" err="1"/>
              <a:t>Prority</a:t>
            </a:r>
            <a:endParaRPr lang="en-US" dirty="0"/>
          </a:p>
          <a:p>
            <a:r>
              <a:rPr lang="en-US" dirty="0"/>
              <a:t>=&gt; </a:t>
            </a:r>
            <a:r>
              <a:rPr lang="ko-KR" altLang="en-US" dirty="0"/>
              <a:t>협의하는 과정을 배우는 것</a:t>
            </a:r>
            <a:r>
              <a:rPr lang="en-US" altLang="ko-KR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13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48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195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Dedicated PM.</a:t>
            </a:r>
          </a:p>
          <a:p>
            <a:r>
              <a:rPr lang="en-US" dirty="0"/>
              <a:t>Pivotal tracker &lt;-&gt; </a:t>
            </a:r>
            <a:r>
              <a:rPr lang="en-US" dirty="0" err="1"/>
              <a:t>jira</a:t>
            </a:r>
            <a:endParaRPr lang="en-US" dirty="0"/>
          </a:p>
          <a:p>
            <a:r>
              <a:rPr lang="en-US" dirty="0"/>
              <a:t>User story, rating, velocity</a:t>
            </a:r>
          </a:p>
          <a:p>
            <a:r>
              <a:rPr lang="en-US" dirty="0"/>
              <a:t>Integration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586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3,2,1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516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Mob, pair</a:t>
            </a:r>
          </a:p>
          <a:p>
            <a:endParaRPr lang="en-US" dirty="0"/>
          </a:p>
          <a:p>
            <a:r>
              <a:rPr lang="en-US" dirty="0"/>
              <a:t>Overtime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88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519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AD22B-A0D5-2645-88AD-18A7EA55EE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23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841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Future facing retrospective</a:t>
            </a:r>
          </a:p>
        </p:txBody>
      </p:sp>
    </p:spTree>
    <p:extLst>
      <p:ext uri="{BB962C8B-B14F-4D97-AF65-F5344CB8AC3E}">
        <p14:creationId xmlns:p14="http://schemas.microsoft.com/office/powerpoint/2010/main" val="812471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a045913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a045913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Branding &amp; awareness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 &amp; enablement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integration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Backing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Dedicated balanced team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Path to production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Sponsorship.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140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a045913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a045913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Branding &amp; awareness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 &amp; enablement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integration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Backing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Dedicated balanced team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Path to production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Sponsorship.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93072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60f1121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2560f1121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 i="0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 how you deliver software with startup speed and enterprise reliability. </a:t>
            </a:r>
            <a:endParaRPr sz="1100" i="0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1" name="Google Shape;391;g2560f1121a_0_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4772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AD22B-A0D5-2645-88AD-18A7EA55EE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64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넷플릭스 </a:t>
            </a:r>
            <a:r>
              <a:rPr lang="ko-KR" altLang="en-US" dirty="0" err="1"/>
              <a:t>클라우드</a:t>
            </a:r>
            <a:r>
              <a:rPr lang="ko-KR" altLang="en-US" dirty="0"/>
              <a:t> 플랫폼 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구글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SRE</a:t>
            </a:r>
            <a:r>
              <a:rPr lang="ko-KR" altLang="en-US" dirty="0"/>
              <a:t>팀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755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넷플릭스 </a:t>
            </a:r>
            <a:r>
              <a:rPr lang="ko-KR" altLang="en-US" dirty="0" err="1"/>
              <a:t>클라우드</a:t>
            </a:r>
            <a:r>
              <a:rPr lang="ko-KR" altLang="en-US" dirty="0"/>
              <a:t> 플랫폼 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구글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SRE</a:t>
            </a:r>
            <a:r>
              <a:rPr lang="ko-KR" altLang="en-US" dirty="0"/>
              <a:t>팀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921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넷플릭스 </a:t>
            </a:r>
            <a:r>
              <a:rPr lang="ko-KR" altLang="en-US" dirty="0" err="1"/>
              <a:t>클라우드</a:t>
            </a:r>
            <a:r>
              <a:rPr lang="ko-KR" altLang="en-US" dirty="0"/>
              <a:t> 플랫폼 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구글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SRE</a:t>
            </a:r>
            <a:r>
              <a:rPr lang="ko-KR" altLang="en-US" dirty="0"/>
              <a:t>팀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5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a045913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a045913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Branding &amp; awareness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 &amp; enablement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Self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integration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Backing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Dedicated balanced team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Path to production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Sponsorship.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0472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dirty="0"/>
              <a:t>애플리케이션</a:t>
            </a:r>
            <a:r>
              <a:rPr lang="en-US" altLang="ko-KR" dirty="0"/>
              <a:t>,</a:t>
            </a:r>
            <a:r>
              <a:rPr lang="ko-KR" altLang="en-US" dirty="0"/>
              <a:t> 플랫폼</a:t>
            </a:r>
            <a:r>
              <a:rPr lang="en-US" altLang="ko-KR" dirty="0"/>
              <a:t>,</a:t>
            </a:r>
            <a:r>
              <a:rPr lang="ko-KR" altLang="en-US" dirty="0"/>
              <a:t> 데이터 사이언스 </a:t>
            </a:r>
            <a:r>
              <a:rPr lang="ko-KR" altLang="en-US" dirty="0" err="1"/>
              <a:t>모든것이</a:t>
            </a:r>
            <a:r>
              <a:rPr lang="ko-KR" altLang="en-US" dirty="0"/>
              <a:t> </a:t>
            </a:r>
            <a:r>
              <a:rPr lang="en-US" altLang="ko-KR" dirty="0"/>
              <a:t>agile, </a:t>
            </a:r>
            <a:r>
              <a:rPr lang="ko-KR" altLang="en-US" dirty="0"/>
              <a:t>서비스화</a:t>
            </a:r>
            <a:r>
              <a:rPr lang="en-US" altLang="ko-KR" dirty="0"/>
              <a:t>=&gt;</a:t>
            </a:r>
            <a:r>
              <a:rPr lang="ko-KR" altLang="en-US" dirty="0"/>
              <a:t> 도조서비스의 대상</a:t>
            </a:r>
            <a:endParaRPr lang="en-US" altLang="ko-KR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81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 stream mapping.</a:t>
            </a:r>
          </a:p>
        </p:txBody>
      </p:sp>
    </p:spTree>
    <p:extLst>
      <p:ext uri="{BB962C8B-B14F-4D97-AF65-F5344CB8AC3E}">
        <p14:creationId xmlns:p14="http://schemas.microsoft.com/office/powerpoint/2010/main" val="1579097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빈 화면">
  <p:cSld name="1_빈 화면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3A9DDA4-E7DC-4E48-A27A-F871179A9A9F}"/>
              </a:ext>
            </a:extLst>
          </p:cNvPr>
          <p:cNvGrpSpPr/>
          <p:nvPr userDrawn="1"/>
        </p:nvGrpSpPr>
        <p:grpSpPr>
          <a:xfrm>
            <a:off x="0" y="-25"/>
            <a:ext cx="12192000" cy="6858025"/>
            <a:chOff x="0" y="-25"/>
            <a:chExt cx="9144026" cy="5143525"/>
          </a:xfrm>
        </p:grpSpPr>
        <p:pic>
          <p:nvPicPr>
            <p:cNvPr id="29" name="Google Shape;7;p2" descr="IMG_0276.jpg">
              <a:extLst>
                <a:ext uri="{FF2B5EF4-FFF2-40B4-BE49-F238E27FC236}">
                  <a16:creationId xmlns:a16="http://schemas.microsoft.com/office/drawing/2014/main" id="{C6F47A0A-8C5C-CB44-AC52-04B8AD98E5CD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l="-1871" t="8284" r="9671" b="8284"/>
            <a:stretch/>
          </p:blipFill>
          <p:spPr>
            <a:xfrm>
              <a:off x="614426" y="0"/>
              <a:ext cx="8529600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8;p2">
              <a:extLst>
                <a:ext uri="{FF2B5EF4-FFF2-40B4-BE49-F238E27FC236}">
                  <a16:creationId xmlns:a16="http://schemas.microsoft.com/office/drawing/2014/main" id="{C31AC793-A805-8748-89FA-D486E7D98B1F}"/>
                </a:ext>
              </a:extLst>
            </p:cNvPr>
            <p:cNvSpPr/>
            <p:nvPr userDrawn="1"/>
          </p:nvSpPr>
          <p:spPr>
            <a:xfrm>
              <a:off x="0" y="-25"/>
              <a:ext cx="9144000" cy="5143500"/>
            </a:xfrm>
            <a:prstGeom prst="rect">
              <a:avLst/>
            </a:prstGeom>
            <a:gradFill>
              <a:gsLst>
                <a:gs pos="0">
                  <a:srgbClr val="1AB9A5"/>
                </a:gs>
                <a:gs pos="10000">
                  <a:srgbClr val="1AB9A5"/>
                </a:gs>
                <a:gs pos="100000">
                  <a:srgbClr val="1AB9A5">
                    <a:alpha val="74117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A9DBD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" name="Google Shape;12;p2">
              <a:extLst>
                <a:ext uri="{FF2B5EF4-FFF2-40B4-BE49-F238E27FC236}">
                  <a16:creationId xmlns:a16="http://schemas.microsoft.com/office/drawing/2014/main" id="{D01C088C-BBF6-5B4A-9FFD-740941042EAE}"/>
                </a:ext>
              </a:extLst>
            </p:cNvPr>
            <p:cNvGrpSpPr/>
            <p:nvPr userDrawn="1"/>
          </p:nvGrpSpPr>
          <p:grpSpPr>
            <a:xfrm>
              <a:off x="634507" y="819388"/>
              <a:ext cx="1337013" cy="313170"/>
              <a:chOff x="1841475" y="2392725"/>
              <a:chExt cx="3928925" cy="920275"/>
            </a:xfrm>
          </p:grpSpPr>
          <p:sp>
            <p:nvSpPr>
              <p:cNvPr id="32" name="Google Shape;13;p2">
                <a:extLst>
                  <a:ext uri="{FF2B5EF4-FFF2-40B4-BE49-F238E27FC236}">
                    <a16:creationId xmlns:a16="http://schemas.microsoft.com/office/drawing/2014/main" id="{9684B1FF-4707-9D4E-95B8-11D88019432F}"/>
                  </a:ext>
                </a:extLst>
              </p:cNvPr>
              <p:cNvSpPr/>
              <p:nvPr/>
            </p:nvSpPr>
            <p:spPr>
              <a:xfrm>
                <a:off x="2574175" y="2392725"/>
                <a:ext cx="139950" cy="905175"/>
              </a:xfrm>
              <a:custGeom>
                <a:avLst/>
                <a:gdLst/>
                <a:ahLst/>
                <a:cxnLst/>
                <a:rect l="0" t="0" r="0" b="0"/>
                <a:pathLst>
                  <a:path w="5598" h="36207" extrusionOk="0">
                    <a:moveTo>
                      <a:pt x="1" y="0"/>
                    </a:moveTo>
                    <a:lnTo>
                      <a:pt x="1" y="5411"/>
                    </a:lnTo>
                    <a:lnTo>
                      <a:pt x="5575" y="5411"/>
                    </a:lnTo>
                    <a:lnTo>
                      <a:pt x="5575" y="0"/>
                    </a:lnTo>
                    <a:close/>
                    <a:moveTo>
                      <a:pt x="1" y="9383"/>
                    </a:moveTo>
                    <a:lnTo>
                      <a:pt x="1" y="36206"/>
                    </a:lnTo>
                    <a:lnTo>
                      <a:pt x="5598" y="36206"/>
                    </a:lnTo>
                    <a:lnTo>
                      <a:pt x="5598" y="938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4;p2">
                <a:extLst>
                  <a:ext uri="{FF2B5EF4-FFF2-40B4-BE49-F238E27FC236}">
                    <a16:creationId xmlns:a16="http://schemas.microsoft.com/office/drawing/2014/main" id="{15172E4D-5900-914F-B5F8-60FB712CE5FE}"/>
                  </a:ext>
                </a:extLst>
              </p:cNvPr>
              <p:cNvSpPr/>
              <p:nvPr/>
            </p:nvSpPr>
            <p:spPr>
              <a:xfrm>
                <a:off x="2816875" y="2626700"/>
                <a:ext cx="703700" cy="686300"/>
              </a:xfrm>
              <a:custGeom>
                <a:avLst/>
                <a:gdLst/>
                <a:ahLst/>
                <a:cxnLst/>
                <a:rect l="0" t="0" r="0" b="0"/>
                <a:pathLst>
                  <a:path w="28148" h="27452" extrusionOk="0">
                    <a:moveTo>
                      <a:pt x="0" y="0"/>
                    </a:moveTo>
                    <a:lnTo>
                      <a:pt x="0" y="3949"/>
                    </a:lnTo>
                    <a:lnTo>
                      <a:pt x="2601" y="3949"/>
                    </a:lnTo>
                    <a:lnTo>
                      <a:pt x="9081" y="23201"/>
                    </a:lnTo>
                    <a:cubicBezTo>
                      <a:pt x="10103" y="26151"/>
                      <a:pt x="11821" y="27451"/>
                      <a:pt x="14701" y="27451"/>
                    </a:cubicBezTo>
                    <a:cubicBezTo>
                      <a:pt x="16629" y="27451"/>
                      <a:pt x="19021" y="26987"/>
                      <a:pt x="20368" y="23201"/>
                    </a:cubicBezTo>
                    <a:lnTo>
                      <a:pt x="28148" y="0"/>
                    </a:lnTo>
                    <a:lnTo>
                      <a:pt x="22783" y="0"/>
                    </a:lnTo>
                    <a:lnTo>
                      <a:pt x="15978" y="21529"/>
                    </a:lnTo>
                    <a:cubicBezTo>
                      <a:pt x="15723" y="22458"/>
                      <a:pt x="15537" y="23015"/>
                      <a:pt x="14701" y="23015"/>
                    </a:cubicBezTo>
                    <a:cubicBezTo>
                      <a:pt x="13888" y="23015"/>
                      <a:pt x="13703" y="22458"/>
                      <a:pt x="13424" y="21529"/>
                    </a:cubicBezTo>
                    <a:lnTo>
                      <a:pt x="6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5;p2">
                <a:extLst>
                  <a:ext uri="{FF2B5EF4-FFF2-40B4-BE49-F238E27FC236}">
                    <a16:creationId xmlns:a16="http://schemas.microsoft.com/office/drawing/2014/main" id="{20F47868-D447-3F40-B09A-DA388CFA1235}"/>
                  </a:ext>
                </a:extLst>
              </p:cNvPr>
              <p:cNvSpPr/>
              <p:nvPr/>
            </p:nvSpPr>
            <p:spPr>
              <a:xfrm>
                <a:off x="3557125" y="2626700"/>
                <a:ext cx="614900" cy="685700"/>
              </a:xfrm>
              <a:custGeom>
                <a:avLst/>
                <a:gdLst/>
                <a:ahLst/>
                <a:cxnLst/>
                <a:rect l="0" t="0" r="0" b="0"/>
                <a:pathLst>
                  <a:path w="24596" h="27428" extrusionOk="0">
                    <a:moveTo>
                      <a:pt x="12310" y="4436"/>
                    </a:moveTo>
                    <a:cubicBezTo>
                      <a:pt x="16676" y="4436"/>
                      <a:pt x="19347" y="7711"/>
                      <a:pt x="19347" y="11636"/>
                    </a:cubicBezTo>
                    <a:lnTo>
                      <a:pt x="19347" y="15839"/>
                    </a:lnTo>
                    <a:cubicBezTo>
                      <a:pt x="19347" y="19764"/>
                      <a:pt x="16653" y="23039"/>
                      <a:pt x="12310" y="23039"/>
                    </a:cubicBezTo>
                    <a:cubicBezTo>
                      <a:pt x="7851" y="23039"/>
                      <a:pt x="5296" y="19764"/>
                      <a:pt x="5319" y="15839"/>
                    </a:cubicBezTo>
                    <a:lnTo>
                      <a:pt x="5319" y="11636"/>
                    </a:lnTo>
                    <a:cubicBezTo>
                      <a:pt x="5319" y="7711"/>
                      <a:pt x="7735" y="4436"/>
                      <a:pt x="12310" y="4436"/>
                    </a:cubicBezTo>
                    <a:close/>
                    <a:moveTo>
                      <a:pt x="12310" y="0"/>
                    </a:moveTo>
                    <a:cubicBezTo>
                      <a:pt x="5087" y="0"/>
                      <a:pt x="1" y="4785"/>
                      <a:pt x="47" y="11612"/>
                    </a:cubicBezTo>
                    <a:lnTo>
                      <a:pt x="47" y="15816"/>
                    </a:lnTo>
                    <a:cubicBezTo>
                      <a:pt x="47" y="22644"/>
                      <a:pt x="5087" y="27428"/>
                      <a:pt x="12310" y="27428"/>
                    </a:cubicBezTo>
                    <a:cubicBezTo>
                      <a:pt x="19556" y="27428"/>
                      <a:pt x="24595" y="22644"/>
                      <a:pt x="24595" y="15816"/>
                    </a:cubicBezTo>
                    <a:lnTo>
                      <a:pt x="24595" y="11612"/>
                    </a:lnTo>
                    <a:cubicBezTo>
                      <a:pt x="24595" y="4785"/>
                      <a:pt x="19556" y="0"/>
                      <a:pt x="123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6;p2">
                <a:extLst>
                  <a:ext uri="{FF2B5EF4-FFF2-40B4-BE49-F238E27FC236}">
                    <a16:creationId xmlns:a16="http://schemas.microsoft.com/office/drawing/2014/main" id="{E23F6605-406D-9448-AC3E-F41C857704E9}"/>
                  </a:ext>
                </a:extLst>
              </p:cNvPr>
              <p:cNvSpPr/>
              <p:nvPr/>
            </p:nvSpPr>
            <p:spPr>
              <a:xfrm>
                <a:off x="4732275" y="2617400"/>
                <a:ext cx="582350" cy="679925"/>
              </a:xfrm>
              <a:custGeom>
                <a:avLst/>
                <a:gdLst/>
                <a:ahLst/>
                <a:cxnLst/>
                <a:rect l="0" t="0" r="0" b="0"/>
                <a:pathLst>
                  <a:path w="23294" h="27197" extrusionOk="0">
                    <a:moveTo>
                      <a:pt x="11914" y="1"/>
                    </a:moveTo>
                    <a:cubicBezTo>
                      <a:pt x="4552" y="1"/>
                      <a:pt x="0" y="4646"/>
                      <a:pt x="0" y="12101"/>
                    </a:cubicBezTo>
                    <a:lnTo>
                      <a:pt x="0" y="15027"/>
                    </a:lnTo>
                    <a:cubicBezTo>
                      <a:pt x="0" y="22482"/>
                      <a:pt x="4552" y="27196"/>
                      <a:pt x="11914" y="27196"/>
                    </a:cubicBezTo>
                    <a:cubicBezTo>
                      <a:pt x="12077" y="27196"/>
                      <a:pt x="13377" y="27196"/>
                      <a:pt x="13958" y="27127"/>
                    </a:cubicBezTo>
                    <a:lnTo>
                      <a:pt x="13958" y="22644"/>
                    </a:lnTo>
                    <a:cubicBezTo>
                      <a:pt x="13726" y="22644"/>
                      <a:pt x="12054" y="22691"/>
                      <a:pt x="11914" y="22691"/>
                    </a:cubicBezTo>
                    <a:cubicBezTo>
                      <a:pt x="7896" y="22691"/>
                      <a:pt x="5226" y="19625"/>
                      <a:pt x="5226" y="15027"/>
                    </a:cubicBezTo>
                    <a:lnTo>
                      <a:pt x="5226" y="12101"/>
                    </a:lnTo>
                    <a:cubicBezTo>
                      <a:pt x="5226" y="7502"/>
                      <a:pt x="7920" y="4437"/>
                      <a:pt x="11914" y="4437"/>
                    </a:cubicBezTo>
                    <a:cubicBezTo>
                      <a:pt x="13702" y="4437"/>
                      <a:pt x="16443" y="4576"/>
                      <a:pt x="17395" y="4785"/>
                    </a:cubicBezTo>
                    <a:lnTo>
                      <a:pt x="17674" y="4831"/>
                    </a:lnTo>
                    <a:lnTo>
                      <a:pt x="17674" y="27196"/>
                    </a:lnTo>
                    <a:lnTo>
                      <a:pt x="23271" y="27196"/>
                    </a:lnTo>
                    <a:lnTo>
                      <a:pt x="23271" y="2137"/>
                    </a:lnTo>
                    <a:cubicBezTo>
                      <a:pt x="23294" y="1673"/>
                      <a:pt x="23294" y="1510"/>
                      <a:pt x="22272" y="1232"/>
                    </a:cubicBezTo>
                    <a:cubicBezTo>
                      <a:pt x="19485" y="512"/>
                      <a:pt x="15119" y="1"/>
                      <a:pt x="1191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7;p2">
                <a:extLst>
                  <a:ext uri="{FF2B5EF4-FFF2-40B4-BE49-F238E27FC236}">
                    <a16:creationId xmlns:a16="http://schemas.microsoft.com/office/drawing/2014/main" id="{B7E69B92-9AB2-A747-BCDD-01F466504072}"/>
                  </a:ext>
                </a:extLst>
              </p:cNvPr>
              <p:cNvSpPr/>
              <p:nvPr/>
            </p:nvSpPr>
            <p:spPr>
              <a:xfrm>
                <a:off x="5448725" y="2392725"/>
                <a:ext cx="139950" cy="905175"/>
              </a:xfrm>
              <a:custGeom>
                <a:avLst/>
                <a:gdLst/>
                <a:ahLst/>
                <a:cxnLst/>
                <a:rect l="0" t="0" r="0" b="0"/>
                <a:pathLst>
                  <a:path w="5598" h="36207" extrusionOk="0">
                    <a:moveTo>
                      <a:pt x="1" y="0"/>
                    </a:moveTo>
                    <a:lnTo>
                      <a:pt x="1" y="36206"/>
                    </a:lnTo>
                    <a:lnTo>
                      <a:pt x="5598" y="36206"/>
                    </a:lnTo>
                    <a:lnTo>
                      <a:pt x="559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8;p2">
                <a:extLst>
                  <a:ext uri="{FF2B5EF4-FFF2-40B4-BE49-F238E27FC236}">
                    <a16:creationId xmlns:a16="http://schemas.microsoft.com/office/drawing/2014/main" id="{1FF412C2-9B92-2B4F-8CF9-68526DD2134E}"/>
                  </a:ext>
                </a:extLst>
              </p:cNvPr>
              <p:cNvSpPr/>
              <p:nvPr/>
            </p:nvSpPr>
            <p:spPr>
              <a:xfrm>
                <a:off x="1841475" y="2392725"/>
                <a:ext cx="617775" cy="904600"/>
              </a:xfrm>
              <a:custGeom>
                <a:avLst/>
                <a:gdLst/>
                <a:ahLst/>
                <a:cxnLst/>
                <a:rect l="0" t="0" r="0" b="0"/>
                <a:pathLst>
                  <a:path w="24711" h="36184" extrusionOk="0">
                    <a:moveTo>
                      <a:pt x="0" y="0"/>
                    </a:moveTo>
                    <a:lnTo>
                      <a:pt x="0" y="36183"/>
                    </a:lnTo>
                    <a:lnTo>
                      <a:pt x="5806" y="36183"/>
                    </a:lnTo>
                    <a:lnTo>
                      <a:pt x="5806" y="5040"/>
                    </a:lnTo>
                    <a:lnTo>
                      <a:pt x="9220" y="5040"/>
                    </a:lnTo>
                    <a:cubicBezTo>
                      <a:pt x="9940" y="5040"/>
                      <a:pt x="10544" y="5063"/>
                      <a:pt x="11194" y="5086"/>
                    </a:cubicBezTo>
                    <a:cubicBezTo>
                      <a:pt x="16234" y="5179"/>
                      <a:pt x="18695" y="7176"/>
                      <a:pt x="18695" y="11101"/>
                    </a:cubicBezTo>
                    <a:lnTo>
                      <a:pt x="18695" y="11543"/>
                    </a:lnTo>
                    <a:cubicBezTo>
                      <a:pt x="18695" y="15165"/>
                      <a:pt x="16698" y="17581"/>
                      <a:pt x="11217" y="17581"/>
                    </a:cubicBezTo>
                    <a:lnTo>
                      <a:pt x="9592" y="17581"/>
                    </a:lnTo>
                    <a:lnTo>
                      <a:pt x="9592" y="22458"/>
                    </a:lnTo>
                    <a:cubicBezTo>
                      <a:pt x="10172" y="22481"/>
                      <a:pt x="10683" y="22504"/>
                      <a:pt x="11240" y="22504"/>
                    </a:cubicBezTo>
                    <a:cubicBezTo>
                      <a:pt x="19137" y="22504"/>
                      <a:pt x="24710" y="19392"/>
                      <a:pt x="24710" y="11612"/>
                    </a:cubicBezTo>
                    <a:lnTo>
                      <a:pt x="24710" y="11148"/>
                    </a:lnTo>
                    <a:cubicBezTo>
                      <a:pt x="24687" y="3019"/>
                      <a:pt x="18626" y="0"/>
                      <a:pt x="98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9;p2">
                <a:extLst>
                  <a:ext uri="{FF2B5EF4-FFF2-40B4-BE49-F238E27FC236}">
                    <a16:creationId xmlns:a16="http://schemas.microsoft.com/office/drawing/2014/main" id="{6BFFAE51-AE51-F949-8E38-039B7A1DCB35}"/>
                  </a:ext>
                </a:extLst>
              </p:cNvPr>
              <p:cNvSpPr/>
              <p:nvPr/>
            </p:nvSpPr>
            <p:spPr>
              <a:xfrm>
                <a:off x="4278825" y="2482125"/>
                <a:ext cx="369275" cy="814025"/>
              </a:xfrm>
              <a:custGeom>
                <a:avLst/>
                <a:gdLst/>
                <a:ahLst/>
                <a:cxnLst/>
                <a:rect l="0" t="0" r="0" b="0"/>
                <a:pathLst>
                  <a:path w="14771" h="32561" extrusionOk="0">
                    <a:moveTo>
                      <a:pt x="5667" y="1"/>
                    </a:moveTo>
                    <a:lnTo>
                      <a:pt x="0" y="744"/>
                    </a:lnTo>
                    <a:lnTo>
                      <a:pt x="0" y="25710"/>
                    </a:lnTo>
                    <a:cubicBezTo>
                      <a:pt x="0" y="30447"/>
                      <a:pt x="2346" y="32561"/>
                      <a:pt x="7618" y="32561"/>
                    </a:cubicBezTo>
                    <a:lnTo>
                      <a:pt x="14771" y="32561"/>
                    </a:lnTo>
                    <a:lnTo>
                      <a:pt x="14771" y="28241"/>
                    </a:lnTo>
                    <a:lnTo>
                      <a:pt x="9499" y="28241"/>
                    </a:lnTo>
                    <a:cubicBezTo>
                      <a:pt x="7223" y="28241"/>
                      <a:pt x="5667" y="28148"/>
                      <a:pt x="5667" y="25710"/>
                    </a:cubicBezTo>
                    <a:lnTo>
                      <a:pt x="5667" y="10103"/>
                    </a:lnTo>
                    <a:lnTo>
                      <a:pt x="14771" y="10103"/>
                    </a:lnTo>
                    <a:lnTo>
                      <a:pt x="14771" y="5783"/>
                    </a:lnTo>
                    <a:lnTo>
                      <a:pt x="5667" y="5783"/>
                    </a:lnTo>
                    <a:lnTo>
                      <a:pt x="56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20;p2">
                <a:extLst>
                  <a:ext uri="{FF2B5EF4-FFF2-40B4-BE49-F238E27FC236}">
                    <a16:creationId xmlns:a16="http://schemas.microsoft.com/office/drawing/2014/main" id="{4126AF19-AFE1-0340-A29E-3E0A034EE7DF}"/>
                  </a:ext>
                </a:extLst>
              </p:cNvPr>
              <p:cNvSpPr/>
              <p:nvPr/>
            </p:nvSpPr>
            <p:spPr>
              <a:xfrm>
                <a:off x="5652525" y="3180600"/>
                <a:ext cx="117875" cy="117300"/>
              </a:xfrm>
              <a:custGeom>
                <a:avLst/>
                <a:gdLst/>
                <a:ahLst/>
                <a:cxnLst/>
                <a:rect l="0" t="0" r="0" b="0"/>
                <a:pathLst>
                  <a:path w="4715" h="4692" extrusionOk="0">
                    <a:moveTo>
                      <a:pt x="2230" y="1277"/>
                    </a:moveTo>
                    <a:cubicBezTo>
                      <a:pt x="2741" y="1277"/>
                      <a:pt x="2973" y="1463"/>
                      <a:pt x="2973" y="1812"/>
                    </a:cubicBezTo>
                    <a:cubicBezTo>
                      <a:pt x="2973" y="2160"/>
                      <a:pt x="2741" y="2369"/>
                      <a:pt x="2299" y="2369"/>
                    </a:cubicBezTo>
                    <a:lnTo>
                      <a:pt x="1812" y="2369"/>
                    </a:lnTo>
                    <a:lnTo>
                      <a:pt x="1812" y="1277"/>
                    </a:lnTo>
                    <a:close/>
                    <a:moveTo>
                      <a:pt x="1580" y="1045"/>
                    </a:moveTo>
                    <a:lnTo>
                      <a:pt x="1580" y="3553"/>
                    </a:lnTo>
                    <a:lnTo>
                      <a:pt x="1858" y="3553"/>
                    </a:lnTo>
                    <a:lnTo>
                      <a:pt x="1858" y="2601"/>
                    </a:lnTo>
                    <a:lnTo>
                      <a:pt x="2462" y="2578"/>
                    </a:lnTo>
                    <a:lnTo>
                      <a:pt x="3089" y="3553"/>
                    </a:lnTo>
                    <a:lnTo>
                      <a:pt x="3391" y="3553"/>
                    </a:lnTo>
                    <a:lnTo>
                      <a:pt x="2741" y="2508"/>
                    </a:lnTo>
                    <a:cubicBezTo>
                      <a:pt x="3019" y="2392"/>
                      <a:pt x="3252" y="2160"/>
                      <a:pt x="3252" y="1788"/>
                    </a:cubicBezTo>
                    <a:cubicBezTo>
                      <a:pt x="3252" y="1324"/>
                      <a:pt x="2927" y="1045"/>
                      <a:pt x="2299" y="1045"/>
                    </a:cubicBezTo>
                    <a:close/>
                    <a:moveTo>
                      <a:pt x="2346" y="302"/>
                    </a:moveTo>
                    <a:cubicBezTo>
                      <a:pt x="3461" y="302"/>
                      <a:pt x="4343" y="1231"/>
                      <a:pt x="4343" y="2323"/>
                    </a:cubicBezTo>
                    <a:cubicBezTo>
                      <a:pt x="4343" y="3414"/>
                      <a:pt x="3461" y="4320"/>
                      <a:pt x="2346" y="4320"/>
                    </a:cubicBezTo>
                    <a:cubicBezTo>
                      <a:pt x="1254" y="4320"/>
                      <a:pt x="349" y="3414"/>
                      <a:pt x="349" y="2323"/>
                    </a:cubicBezTo>
                    <a:cubicBezTo>
                      <a:pt x="349" y="1208"/>
                      <a:pt x="1254" y="302"/>
                      <a:pt x="2346" y="302"/>
                    </a:cubicBezTo>
                    <a:close/>
                    <a:moveTo>
                      <a:pt x="2346" y="0"/>
                    </a:moveTo>
                    <a:cubicBezTo>
                      <a:pt x="1045" y="0"/>
                      <a:pt x="0" y="1045"/>
                      <a:pt x="0" y="2346"/>
                    </a:cubicBezTo>
                    <a:cubicBezTo>
                      <a:pt x="0" y="3623"/>
                      <a:pt x="1045" y="4691"/>
                      <a:pt x="2346" y="4691"/>
                    </a:cubicBezTo>
                    <a:cubicBezTo>
                      <a:pt x="3670" y="4691"/>
                      <a:pt x="4715" y="3623"/>
                      <a:pt x="4715" y="2346"/>
                    </a:cubicBezTo>
                    <a:cubicBezTo>
                      <a:pt x="4715" y="1045"/>
                      <a:pt x="3670" y="0"/>
                      <a:pt x="23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2620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838200" y="4883150"/>
            <a:ext cx="7772400" cy="55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– Diagram Box">
  <p:cSld name="7 – Diagram Box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20600" y="716248"/>
            <a:ext cx="11550800" cy="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oxima Nova"/>
              <a:buNone/>
              <a:defRPr sz="2667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2400"/>
            </a:lvl9pPr>
          </a:lstStyle>
          <a:p>
            <a:endParaRPr dirty="0"/>
          </a:p>
        </p:txBody>
      </p:sp>
      <p:cxnSp>
        <p:nvCxnSpPr>
          <p:cNvPr id="48" name="Shape 48"/>
          <p:cNvCxnSpPr/>
          <p:nvPr/>
        </p:nvCxnSpPr>
        <p:spPr>
          <a:xfrm>
            <a:off x="11807415" y="556648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Shape 49"/>
          <p:cNvCxnSpPr/>
          <p:nvPr/>
        </p:nvCxnSpPr>
        <p:spPr>
          <a:xfrm>
            <a:off x="383381" y="556648"/>
            <a:ext cx="0" cy="1596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Shape 50"/>
          <p:cNvCxnSpPr/>
          <p:nvPr/>
        </p:nvCxnSpPr>
        <p:spPr>
          <a:xfrm rot="10800000">
            <a:off x="-304800" y="2074581"/>
            <a:ext cx="15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Shape 51"/>
          <p:cNvCxnSpPr/>
          <p:nvPr/>
        </p:nvCxnSpPr>
        <p:spPr>
          <a:xfrm rot="10800000">
            <a:off x="-304800" y="6226000"/>
            <a:ext cx="1524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713276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– Divider 1">
  <p:cSld name="1 – Divider 1">
    <p:bg>
      <p:bgPr>
        <a:solidFill>
          <a:schemeClr val="lt2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891733" y="3153533"/>
            <a:ext cx="10395600" cy="2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sz="5333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400"/>
            </a:lvl9pPr>
          </a:lstStyle>
          <a:p>
            <a:endParaRPr/>
          </a:p>
        </p:txBody>
      </p:sp>
      <p:cxnSp>
        <p:nvCxnSpPr>
          <p:cNvPr id="192" name="Shape 192"/>
          <p:cNvCxnSpPr/>
          <p:nvPr/>
        </p:nvCxnSpPr>
        <p:spPr>
          <a:xfrm rot="10800000">
            <a:off x="5746200" y="3007312"/>
            <a:ext cx="6996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Shape 193"/>
          <p:cNvSpPr txBox="1">
            <a:spLocks noGrp="1"/>
          </p:cNvSpPr>
          <p:nvPr>
            <p:ph type="subTitle" idx="1"/>
          </p:nvPr>
        </p:nvSpPr>
        <p:spPr>
          <a:xfrm>
            <a:off x="2321200" y="2401667"/>
            <a:ext cx="7549600" cy="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91423" rIns="91423" bIns="91423" anchor="b" anchorCtr="0"/>
          <a:lstStyle>
            <a:lvl1pPr lvl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9092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 – Blank">
  <p:cSld name="A – 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926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68" r:id="rId12"/>
    <p:sldLayoutId id="214748366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groups/CloudfoundryKorea" TargetMode="Externa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jpeg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838200" y="32620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SzPts val="4400"/>
            </a:pPr>
            <a:r>
              <a:rPr lang="ko-KR" altLang="en-US" dirty="0">
                <a:latin typeface="+mn-ea"/>
                <a:ea typeface="+mn-ea"/>
                <a:cs typeface="Proxima Nova"/>
                <a:sym typeface="Proxima Nova"/>
              </a:rPr>
              <a:t>지속 가능한 혁신을 위한 </a:t>
            </a:r>
            <a:br>
              <a:rPr lang="ko-KR" altLang="en-US" dirty="0">
                <a:latin typeface="+mn-ea"/>
                <a:ea typeface="+mn-ea"/>
                <a:cs typeface="Proxima Nova"/>
                <a:sym typeface="Proxima Nova"/>
              </a:rPr>
            </a:br>
            <a:r>
              <a:rPr lang="ko-KR" altLang="en-US" dirty="0">
                <a:latin typeface="+mn-ea"/>
                <a:ea typeface="+mn-ea"/>
                <a:cs typeface="Proxima Nova"/>
                <a:sym typeface="Proxima Nova"/>
              </a:rPr>
              <a:t>플랫폼 팀 만들기</a:t>
            </a:r>
            <a:endParaRPr dirty="0">
              <a:latin typeface="+mn-ea"/>
              <a:ea typeface="+mn-ea"/>
              <a:cs typeface="Proxima Nova"/>
              <a:sym typeface="Proxima Nova"/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1"/>
          </p:nvPr>
        </p:nvSpPr>
        <p:spPr>
          <a:xfrm>
            <a:off x="838200" y="4883150"/>
            <a:ext cx="7772400" cy="554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/>
              <a:t>김민석</a:t>
            </a:r>
            <a:endParaRPr lang="e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36"/>
          <p:cNvPicPr preferRelativeResize="0"/>
          <p:nvPr/>
        </p:nvPicPr>
        <p:blipFill rotWithShape="1">
          <a:blip r:embed="rId3">
            <a:alphaModFix/>
          </a:blip>
          <a:srcRect t="2490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6"/>
          <p:cNvSpPr/>
          <p:nvPr/>
        </p:nvSpPr>
        <p:spPr>
          <a:xfrm>
            <a:off x="0" y="267"/>
            <a:ext cx="12192000" cy="6858000"/>
          </a:xfrm>
          <a:prstGeom prst="rect">
            <a:avLst/>
          </a:prstGeom>
          <a:solidFill>
            <a:srgbClr val="00253E">
              <a:alpha val="7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00253E"/>
              </a:solidFill>
              <a:latin typeface="Malgun Gothic" panose="020B0503020000020004" pitchFamily="34" charset="-127"/>
              <a:ea typeface="Malgun Gothic" panose="020B0503020000020004" pitchFamily="34" charset="-127"/>
              <a:sym typeface="Arial"/>
            </a:endParaRPr>
          </a:p>
        </p:txBody>
      </p:sp>
      <p:sp>
        <p:nvSpPr>
          <p:cNvPr id="489" name="Google Shape;489;p36"/>
          <p:cNvSpPr/>
          <p:nvPr/>
        </p:nvSpPr>
        <p:spPr>
          <a:xfrm>
            <a:off x="1849800" y="2100600"/>
            <a:ext cx="8492400" cy="26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130000"/>
              </a:lnSpc>
              <a:buClr>
                <a:schemeClr val="folHlink"/>
              </a:buClr>
            </a:pPr>
            <a:r>
              <a:rPr lang="en" sz="40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“</a:t>
            </a:r>
            <a:r>
              <a:rPr lang="en" sz="40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Success is a </a:t>
            </a:r>
            <a:r>
              <a:rPr lang="en" sz="40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Platform Product</a:t>
            </a:r>
            <a:r>
              <a:rPr lang="en" sz="40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, </a:t>
            </a:r>
          </a:p>
          <a:p>
            <a:pPr algn="ctr">
              <a:lnSpc>
                <a:spcPct val="130000"/>
              </a:lnSpc>
              <a:buClr>
                <a:schemeClr val="folHlink"/>
              </a:buClr>
            </a:pPr>
            <a:r>
              <a:rPr lang="en" sz="40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a</a:t>
            </a:r>
            <a:r>
              <a:rPr lang="en" sz="40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 Balanced Team</a:t>
            </a:r>
            <a:r>
              <a:rPr lang="en" sz="40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,</a:t>
            </a:r>
            <a:endParaRPr sz="40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Proxima Nova"/>
              <a:sym typeface="Proxima Nova"/>
            </a:endParaRPr>
          </a:p>
          <a:p>
            <a:pPr algn="ctr">
              <a:lnSpc>
                <a:spcPct val="130000"/>
              </a:lnSpc>
              <a:buClr>
                <a:schemeClr val="folHlink"/>
              </a:buClr>
              <a:buSzPts val="1100"/>
            </a:pPr>
            <a:r>
              <a:rPr lang="en" sz="40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and a</a:t>
            </a:r>
            <a:r>
              <a:rPr lang="en" sz="40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 Path to Production”</a:t>
            </a:r>
            <a:endParaRPr sz="4000" b="1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Proxima Nova"/>
              <a:sym typeface="Proxima Nova"/>
            </a:endParaRPr>
          </a:p>
        </p:txBody>
      </p:sp>
      <p:grpSp>
        <p:nvGrpSpPr>
          <p:cNvPr id="490" name="Google Shape;490;p36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491" name="Google Shape;491;p3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499" name="Google Shape;499;p36"/>
          <p:cNvGrpSpPr/>
          <p:nvPr/>
        </p:nvGrpSpPr>
        <p:grpSpPr>
          <a:xfrm>
            <a:off x="4893461" y="1903004"/>
            <a:ext cx="2405089" cy="2942453"/>
            <a:chOff x="1007275" y="1371817"/>
            <a:chExt cx="4345500" cy="2303350"/>
          </a:xfrm>
        </p:grpSpPr>
        <p:cxnSp>
          <p:nvCxnSpPr>
            <p:cNvPr id="500" name="Google Shape;500;p36"/>
            <p:cNvCxnSpPr/>
            <p:nvPr/>
          </p:nvCxnSpPr>
          <p:spPr>
            <a:xfrm>
              <a:off x="1007275" y="1371817"/>
              <a:ext cx="43455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36"/>
            <p:cNvCxnSpPr/>
            <p:nvPr/>
          </p:nvCxnSpPr>
          <p:spPr>
            <a:xfrm>
              <a:off x="1007275" y="3675167"/>
              <a:ext cx="43455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2" name="Google Shape;502;p36"/>
          <p:cNvSpPr txBox="1"/>
          <p:nvPr/>
        </p:nvSpPr>
        <p:spPr>
          <a:xfrm>
            <a:off x="306200" y="4692667"/>
            <a:ext cx="11579600" cy="19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533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(Success is NOT installation of PCF; that is easy)</a:t>
            </a:r>
            <a:endParaRPr sz="2533" b="1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093920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entagon 2">
            <a:extLst>
              <a:ext uri="{FF2B5EF4-FFF2-40B4-BE49-F238E27FC236}">
                <a16:creationId xmlns:a16="http://schemas.microsoft.com/office/drawing/2014/main" id="{FC94616E-490B-A94C-9E7E-FE6F27F443A6}"/>
              </a:ext>
            </a:extLst>
          </p:cNvPr>
          <p:cNvSpPr/>
          <p:nvPr/>
        </p:nvSpPr>
        <p:spPr>
          <a:xfrm>
            <a:off x="1429387" y="2351994"/>
            <a:ext cx="3175423" cy="84664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1</a:t>
            </a:r>
            <a:r>
              <a:rPr lang="ko-KR" altLang="en-US" sz="2000" dirty="0">
                <a:solidFill>
                  <a:srgbClr val="FFFFFF"/>
                </a:solidFill>
                <a:latin typeface="+mn-ea"/>
              </a:rPr>
              <a:t>단계 </a:t>
            </a:r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  <a:latin typeface="+mn-ea"/>
              </a:rPr>
              <a:t>시작</a:t>
            </a:r>
          </a:p>
        </p:txBody>
      </p:sp>
      <p:sp>
        <p:nvSpPr>
          <p:cNvPr id="355" name="Pentagon 354">
            <a:extLst>
              <a:ext uri="{FF2B5EF4-FFF2-40B4-BE49-F238E27FC236}">
                <a16:creationId xmlns:a16="http://schemas.microsoft.com/office/drawing/2014/main" id="{D598E3E3-D2FB-CB40-A816-0E0AC4758772}"/>
              </a:ext>
            </a:extLst>
          </p:cNvPr>
          <p:cNvSpPr/>
          <p:nvPr/>
        </p:nvSpPr>
        <p:spPr>
          <a:xfrm>
            <a:off x="4526026" y="2347476"/>
            <a:ext cx="3396620" cy="84664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2</a:t>
            </a:r>
            <a:r>
              <a:rPr lang="ko-KR" altLang="en-US" sz="2000" dirty="0">
                <a:solidFill>
                  <a:srgbClr val="FFFFFF"/>
                </a:solidFill>
                <a:latin typeface="+mn-ea"/>
              </a:rPr>
              <a:t>단계 </a:t>
            </a:r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  <a:latin typeface="+mn-ea"/>
              </a:rPr>
              <a:t>체득</a:t>
            </a:r>
          </a:p>
        </p:txBody>
      </p:sp>
      <p:sp>
        <p:nvSpPr>
          <p:cNvPr id="356" name="Pentagon 355">
            <a:extLst>
              <a:ext uri="{FF2B5EF4-FFF2-40B4-BE49-F238E27FC236}">
                <a16:creationId xmlns:a16="http://schemas.microsoft.com/office/drawing/2014/main" id="{1F4E5E0E-9939-CB43-AC63-2B5966561C0D}"/>
              </a:ext>
            </a:extLst>
          </p:cNvPr>
          <p:cNvSpPr/>
          <p:nvPr/>
        </p:nvSpPr>
        <p:spPr>
          <a:xfrm>
            <a:off x="7841822" y="2351991"/>
            <a:ext cx="2869681" cy="84664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3</a:t>
            </a:r>
            <a:r>
              <a:rPr lang="ko-KR" altLang="en-US" sz="2000" dirty="0">
                <a:solidFill>
                  <a:srgbClr val="FFFFFF"/>
                </a:solidFill>
                <a:latin typeface="+mn-ea"/>
              </a:rPr>
              <a:t>단계 </a:t>
            </a:r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: </a:t>
            </a:r>
            <a:r>
              <a:rPr lang="ko-KR" altLang="en-US" sz="2000" dirty="0">
                <a:solidFill>
                  <a:srgbClr val="FFFFFF"/>
                </a:solidFill>
                <a:latin typeface="+mn-ea"/>
              </a:rPr>
              <a:t>확산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55BA060-C2C6-2B4A-8B51-226B664FF4C3}"/>
              </a:ext>
            </a:extLst>
          </p:cNvPr>
          <p:cNvSpPr/>
          <p:nvPr/>
        </p:nvSpPr>
        <p:spPr>
          <a:xfrm>
            <a:off x="1454030" y="3999193"/>
            <a:ext cx="2693559" cy="5616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n-ea"/>
              </a:rPr>
              <a:t>Labs</a:t>
            </a:r>
            <a:r>
              <a:rPr lang="ko-KR" altLang="en-US" sz="16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FFFFFF"/>
                </a:solidFill>
                <a:latin typeface="+mn-ea"/>
              </a:rPr>
              <a:t>Project</a:t>
            </a:r>
            <a:endParaRPr lang="en-US" sz="16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37" name="Rounded Rectangle 436">
            <a:extLst>
              <a:ext uri="{FF2B5EF4-FFF2-40B4-BE49-F238E27FC236}">
                <a16:creationId xmlns:a16="http://schemas.microsoft.com/office/drawing/2014/main" id="{4D4987DE-A6A7-B646-B064-18E1286A264A}"/>
              </a:ext>
            </a:extLst>
          </p:cNvPr>
          <p:cNvSpPr/>
          <p:nvPr/>
        </p:nvSpPr>
        <p:spPr>
          <a:xfrm>
            <a:off x="7845971" y="4281383"/>
            <a:ext cx="2356271" cy="5616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n-ea"/>
              </a:rPr>
              <a:t>Agile Facilitation Team</a:t>
            </a:r>
          </a:p>
        </p:txBody>
      </p:sp>
      <p:sp>
        <p:nvSpPr>
          <p:cNvPr id="439" name="Rounded Rectangle 438">
            <a:extLst>
              <a:ext uri="{FF2B5EF4-FFF2-40B4-BE49-F238E27FC236}">
                <a16:creationId xmlns:a16="http://schemas.microsoft.com/office/drawing/2014/main" id="{F9E5C868-E284-B648-82B0-C0311610E649}"/>
              </a:ext>
            </a:extLst>
          </p:cNvPr>
          <p:cNvSpPr/>
          <p:nvPr/>
        </p:nvSpPr>
        <p:spPr>
          <a:xfrm>
            <a:off x="1449101" y="5506492"/>
            <a:ext cx="2681497" cy="7168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n-ea"/>
              </a:rPr>
              <a:t>Leadership Alignment Workshop</a:t>
            </a:r>
          </a:p>
        </p:txBody>
      </p:sp>
      <p:sp>
        <p:nvSpPr>
          <p:cNvPr id="442" name="Rounded Rectangle 441">
            <a:extLst>
              <a:ext uri="{FF2B5EF4-FFF2-40B4-BE49-F238E27FC236}">
                <a16:creationId xmlns:a16="http://schemas.microsoft.com/office/drawing/2014/main" id="{67A4FB5E-C880-AD48-B076-CFD10AF56594}"/>
              </a:ext>
            </a:extLst>
          </p:cNvPr>
          <p:cNvSpPr/>
          <p:nvPr/>
        </p:nvSpPr>
        <p:spPr>
          <a:xfrm>
            <a:off x="8674563" y="5957460"/>
            <a:ext cx="1527679" cy="5616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n-ea"/>
              </a:rPr>
              <a:t>Health Check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EFFF93-4F26-9545-8999-9930A38B1EC2}"/>
              </a:ext>
            </a:extLst>
          </p:cNvPr>
          <p:cNvCxnSpPr/>
          <p:nvPr/>
        </p:nvCxnSpPr>
        <p:spPr>
          <a:xfrm>
            <a:off x="4509585" y="1841422"/>
            <a:ext cx="0" cy="4351179"/>
          </a:xfrm>
          <a:prstGeom prst="line">
            <a:avLst/>
          </a:prstGeom>
          <a:ln>
            <a:solidFill>
              <a:schemeClr val="bg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Rounded Rectangle 434">
            <a:extLst>
              <a:ext uri="{FF2B5EF4-FFF2-40B4-BE49-F238E27FC236}">
                <a16:creationId xmlns:a16="http://schemas.microsoft.com/office/drawing/2014/main" id="{3EECF521-EA39-1A49-AE48-5E15A5E71CBC}"/>
              </a:ext>
            </a:extLst>
          </p:cNvPr>
          <p:cNvSpPr/>
          <p:nvPr/>
        </p:nvSpPr>
        <p:spPr>
          <a:xfrm>
            <a:off x="4588287" y="4017011"/>
            <a:ext cx="1441203" cy="5616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n-ea"/>
              </a:rPr>
              <a:t>Labs</a:t>
            </a:r>
            <a:r>
              <a:rPr lang="ko-KR" altLang="en-US" sz="16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FFFFFF"/>
                </a:solidFill>
                <a:latin typeface="+mn-ea"/>
              </a:rPr>
              <a:t>Project</a:t>
            </a:r>
            <a:endParaRPr lang="en-US" sz="16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40" name="Rounded Rectangle 439">
            <a:extLst>
              <a:ext uri="{FF2B5EF4-FFF2-40B4-BE49-F238E27FC236}">
                <a16:creationId xmlns:a16="http://schemas.microsoft.com/office/drawing/2014/main" id="{C780E56E-BB0D-1547-A2C7-B038FF205D78}"/>
              </a:ext>
            </a:extLst>
          </p:cNvPr>
          <p:cNvSpPr/>
          <p:nvPr/>
        </p:nvSpPr>
        <p:spPr>
          <a:xfrm>
            <a:off x="4506544" y="5950114"/>
            <a:ext cx="1789037" cy="5616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n-ea"/>
              </a:rPr>
              <a:t>Discovery</a:t>
            </a:r>
          </a:p>
        </p:txBody>
      </p: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CE0EB928-8DA9-E74D-870C-3543EC3278F3}"/>
              </a:ext>
            </a:extLst>
          </p:cNvPr>
          <p:cNvCxnSpPr/>
          <p:nvPr/>
        </p:nvCxnSpPr>
        <p:spPr>
          <a:xfrm>
            <a:off x="7532955" y="1872210"/>
            <a:ext cx="0" cy="4351179"/>
          </a:xfrm>
          <a:prstGeom prst="line">
            <a:avLst/>
          </a:prstGeom>
          <a:ln>
            <a:solidFill>
              <a:schemeClr val="bg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Rounded Rectangle 435">
            <a:extLst>
              <a:ext uri="{FF2B5EF4-FFF2-40B4-BE49-F238E27FC236}">
                <a16:creationId xmlns:a16="http://schemas.microsoft.com/office/drawing/2014/main" id="{56E566C8-55C1-3547-A331-1844714496D9}"/>
              </a:ext>
            </a:extLst>
          </p:cNvPr>
          <p:cNvSpPr/>
          <p:nvPr/>
        </p:nvSpPr>
        <p:spPr>
          <a:xfrm>
            <a:off x="6112141" y="4000557"/>
            <a:ext cx="1380924" cy="5616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n-ea"/>
              </a:rPr>
              <a:t>Labs</a:t>
            </a:r>
            <a:r>
              <a:rPr lang="ko-KR" altLang="en-US" sz="1600" dirty="0">
                <a:solidFill>
                  <a:srgbClr val="FFFFFF"/>
                </a:solidFill>
                <a:latin typeface="+mn-ea"/>
              </a:rPr>
              <a:t> </a:t>
            </a:r>
            <a:r>
              <a:rPr lang="en-US" altLang="ko-KR" sz="1600" dirty="0">
                <a:solidFill>
                  <a:srgbClr val="FFFFFF"/>
                </a:solidFill>
                <a:latin typeface="+mn-ea"/>
              </a:rPr>
              <a:t>Project</a:t>
            </a:r>
            <a:endParaRPr lang="en-US" sz="16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38" name="Rounded Rectangle 437">
            <a:extLst>
              <a:ext uri="{FF2B5EF4-FFF2-40B4-BE49-F238E27FC236}">
                <a16:creationId xmlns:a16="http://schemas.microsoft.com/office/drawing/2014/main" id="{792B98E8-956A-2B45-8BF8-0B396DCEB665}"/>
              </a:ext>
            </a:extLst>
          </p:cNvPr>
          <p:cNvSpPr/>
          <p:nvPr/>
        </p:nvSpPr>
        <p:spPr>
          <a:xfrm>
            <a:off x="4506542" y="5232144"/>
            <a:ext cx="3391104" cy="5616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n-ea"/>
              </a:rPr>
              <a:t>Practice Leadership</a:t>
            </a:r>
          </a:p>
        </p:txBody>
      </p:sp>
      <p:sp>
        <p:nvSpPr>
          <p:cNvPr id="441" name="Rounded Rectangle 440">
            <a:extLst>
              <a:ext uri="{FF2B5EF4-FFF2-40B4-BE49-F238E27FC236}">
                <a16:creationId xmlns:a16="http://schemas.microsoft.com/office/drawing/2014/main" id="{B40D94D4-545E-AF42-BDD8-4C89E166E4C6}"/>
              </a:ext>
            </a:extLst>
          </p:cNvPr>
          <p:cNvSpPr/>
          <p:nvPr/>
        </p:nvSpPr>
        <p:spPr>
          <a:xfrm>
            <a:off x="6932464" y="5953787"/>
            <a:ext cx="1527679" cy="5616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+mn-ea"/>
              </a:rPr>
              <a:t>Health Check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55BA060-C2C6-2B4A-8B51-226B664FF4C3}"/>
              </a:ext>
            </a:extLst>
          </p:cNvPr>
          <p:cNvSpPr/>
          <p:nvPr/>
        </p:nvSpPr>
        <p:spPr>
          <a:xfrm>
            <a:off x="1454030" y="4626085"/>
            <a:ext cx="2693559" cy="5616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FFFF"/>
                </a:solidFill>
                <a:latin typeface="+mn-ea"/>
              </a:rPr>
              <a:t>App </a:t>
            </a:r>
            <a:r>
              <a:rPr lang="en-US" altLang="ko-KR" sz="1600" dirty="0" err="1">
                <a:solidFill>
                  <a:srgbClr val="FFFFFF"/>
                </a:solidFill>
                <a:latin typeface="+mn-ea"/>
              </a:rPr>
              <a:t>Tx</a:t>
            </a:r>
            <a:r>
              <a:rPr lang="en-US" altLang="ko-KR" sz="1600" dirty="0">
                <a:solidFill>
                  <a:srgbClr val="FFFFFF"/>
                </a:solidFill>
                <a:latin typeface="+mn-ea"/>
              </a:rPr>
              <a:t> Project</a:t>
            </a:r>
            <a:endParaRPr lang="en-US" sz="16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sz="2400" dirty="0">
                <a:solidFill>
                  <a:srgbClr val="00253E"/>
                </a:solidFill>
                <a:latin typeface="+mn-ea"/>
                <a:ea typeface="+mn-ea"/>
              </a:rPr>
              <a:t>디지털 혁신의 성공을 위한 로드맵</a:t>
            </a:r>
            <a:endParaRPr lang="en-US" sz="2400" dirty="0">
              <a:latin typeface="+mn-ea"/>
              <a:ea typeface="+mn-ea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0E512D0-8FC6-4941-88FE-9AE3C9D317F6}"/>
              </a:ext>
            </a:extLst>
          </p:cNvPr>
          <p:cNvSpPr/>
          <p:nvPr/>
        </p:nvSpPr>
        <p:spPr>
          <a:xfrm>
            <a:off x="1449101" y="3349275"/>
            <a:ext cx="2693559" cy="5616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FFFF"/>
                </a:solidFill>
                <a:latin typeface="+mn-ea"/>
              </a:rPr>
              <a:t>Platform DOJO Service</a:t>
            </a:r>
            <a:endParaRPr lang="en-US" sz="16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2511CFE-E164-B44F-9B4E-88A409ABC7B6}"/>
              </a:ext>
            </a:extLst>
          </p:cNvPr>
          <p:cNvSpPr/>
          <p:nvPr/>
        </p:nvSpPr>
        <p:spPr>
          <a:xfrm>
            <a:off x="4569192" y="3344828"/>
            <a:ext cx="2693559" cy="56165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FFFF"/>
                </a:solidFill>
                <a:latin typeface="+mn-ea"/>
              </a:rPr>
              <a:t>Platform DOJO Service</a:t>
            </a:r>
            <a:endParaRPr lang="en-US" sz="1600" dirty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434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37" grpId="0" animBg="1"/>
      <p:bldP spid="439" grpId="0" animBg="1"/>
      <p:bldP spid="442" grpId="0" animBg="1"/>
      <p:bldP spid="435" grpId="0" animBg="1"/>
      <p:bldP spid="440" grpId="0" animBg="1"/>
      <p:bldP spid="436" grpId="0" animBg="1"/>
      <p:bldP spid="438" grpId="0" animBg="1"/>
      <p:bldP spid="441" grpId="0" animBg="1"/>
      <p:bldP spid="63" grpId="0" animBg="1"/>
      <p:bldP spid="29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FFE2-EFF8-8C47-93E3-D9FEB3FA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Team</a:t>
            </a:r>
          </a:p>
        </p:txBody>
      </p:sp>
      <p:pic>
        <p:nvPicPr>
          <p:cNvPr id="11" name="Google Shape;509;p37">
            <a:extLst>
              <a:ext uri="{FF2B5EF4-FFF2-40B4-BE49-F238E27FC236}">
                <a16:creationId xmlns:a16="http://schemas.microsoft.com/office/drawing/2014/main" id="{18C3D69F-4B2B-904F-B9FC-2A9F1C71DD2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11146" y="1569581"/>
            <a:ext cx="6241774" cy="48962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4752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1CA9C-03C3-2341-BE79-0F23F86C4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성공 척도</a:t>
            </a:r>
            <a:r>
              <a:rPr lang="en-US" dirty="0">
                <a:latin typeface="+mn-ea"/>
                <a:ea typeface="+mn-ea"/>
              </a:rPr>
              <a:t> @ Pivotal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DD602C-C670-F44A-83D2-B6536FF932E1}"/>
              </a:ext>
            </a:extLst>
          </p:cNvPr>
          <p:cNvGrpSpPr/>
          <p:nvPr/>
        </p:nvGrpSpPr>
        <p:grpSpPr>
          <a:xfrm>
            <a:off x="1010378" y="2375306"/>
            <a:ext cx="10171244" cy="1434297"/>
            <a:chOff x="605920" y="2096858"/>
            <a:chExt cx="8810707" cy="558900"/>
          </a:xfrm>
        </p:grpSpPr>
        <p:sp>
          <p:nvSpPr>
            <p:cNvPr id="10" name="Shape 637">
              <a:extLst>
                <a:ext uri="{FF2B5EF4-FFF2-40B4-BE49-F238E27FC236}">
                  <a16:creationId xmlns:a16="http://schemas.microsoft.com/office/drawing/2014/main" id="{F7C3E778-5200-554D-AD67-B9A105A34B1C}"/>
                </a:ext>
              </a:extLst>
            </p:cNvPr>
            <p:cNvSpPr/>
            <p:nvPr/>
          </p:nvSpPr>
          <p:spPr>
            <a:xfrm>
              <a:off x="605920" y="2096858"/>
              <a:ext cx="1686600" cy="558900"/>
            </a:xfrm>
            <a:prstGeom prst="roundRect">
              <a:avLst>
                <a:gd name="adj" fmla="val 16667"/>
              </a:avLst>
            </a:prstGeom>
            <a:solidFill>
              <a:srgbClr val="00877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Proxima Nova"/>
                  <a:sym typeface="Proxima Nova"/>
                </a:rPr>
                <a:t>Speed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endParaRPr>
            </a:p>
          </p:txBody>
        </p:sp>
        <p:sp>
          <p:nvSpPr>
            <p:cNvPr id="11" name="Shape 638">
              <a:extLst>
                <a:ext uri="{FF2B5EF4-FFF2-40B4-BE49-F238E27FC236}">
                  <a16:creationId xmlns:a16="http://schemas.microsoft.com/office/drawing/2014/main" id="{7C1B5F16-A087-CA4E-82FB-EE5215332872}"/>
                </a:ext>
              </a:extLst>
            </p:cNvPr>
            <p:cNvSpPr/>
            <p:nvPr/>
          </p:nvSpPr>
          <p:spPr>
            <a:xfrm>
              <a:off x="2386944" y="2096858"/>
              <a:ext cx="1686600" cy="558900"/>
            </a:xfrm>
            <a:prstGeom prst="roundRect">
              <a:avLst>
                <a:gd name="adj" fmla="val 16667"/>
              </a:avLst>
            </a:prstGeom>
            <a:solidFill>
              <a:srgbClr val="00877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Proxima Nova"/>
                  <a:sym typeface="Proxima Nova"/>
                </a:rPr>
                <a:t>Stability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endParaRPr>
            </a:p>
          </p:txBody>
        </p:sp>
        <p:sp>
          <p:nvSpPr>
            <p:cNvPr id="12" name="Shape 639">
              <a:extLst>
                <a:ext uri="{FF2B5EF4-FFF2-40B4-BE49-F238E27FC236}">
                  <a16:creationId xmlns:a16="http://schemas.microsoft.com/office/drawing/2014/main" id="{70F47CDB-6669-724B-8C5B-90FB7DB5D15F}"/>
                </a:ext>
              </a:extLst>
            </p:cNvPr>
            <p:cNvSpPr/>
            <p:nvPr/>
          </p:nvSpPr>
          <p:spPr>
            <a:xfrm>
              <a:off x="4167969" y="2096858"/>
              <a:ext cx="1686600" cy="558900"/>
            </a:xfrm>
            <a:prstGeom prst="roundRect">
              <a:avLst>
                <a:gd name="adj" fmla="val 16667"/>
              </a:avLst>
            </a:prstGeom>
            <a:solidFill>
              <a:srgbClr val="00877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Proxima Nova"/>
                  <a:sym typeface="Proxima Nova"/>
                </a:rPr>
                <a:t>Scalability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endParaRPr>
            </a:p>
          </p:txBody>
        </p:sp>
        <p:sp>
          <p:nvSpPr>
            <p:cNvPr id="13" name="Shape 640">
              <a:extLst>
                <a:ext uri="{FF2B5EF4-FFF2-40B4-BE49-F238E27FC236}">
                  <a16:creationId xmlns:a16="http://schemas.microsoft.com/office/drawing/2014/main" id="{D98D5C78-EA31-8444-92B6-D748BF5F6AB4}"/>
                </a:ext>
              </a:extLst>
            </p:cNvPr>
            <p:cNvSpPr/>
            <p:nvPr/>
          </p:nvSpPr>
          <p:spPr>
            <a:xfrm>
              <a:off x="5948993" y="2096858"/>
              <a:ext cx="1686600" cy="558900"/>
            </a:xfrm>
            <a:prstGeom prst="roundRect">
              <a:avLst>
                <a:gd name="adj" fmla="val 16667"/>
              </a:avLst>
            </a:prstGeom>
            <a:solidFill>
              <a:srgbClr val="00877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Proxima Nova"/>
                  <a:sym typeface="Proxima Nova"/>
                </a:rPr>
                <a:t>Security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endParaRPr>
            </a:p>
          </p:txBody>
        </p:sp>
        <p:sp>
          <p:nvSpPr>
            <p:cNvPr id="14" name="Shape 641">
              <a:extLst>
                <a:ext uri="{FF2B5EF4-FFF2-40B4-BE49-F238E27FC236}">
                  <a16:creationId xmlns:a16="http://schemas.microsoft.com/office/drawing/2014/main" id="{4A549773-96E3-254C-9943-AE5BBE550561}"/>
                </a:ext>
              </a:extLst>
            </p:cNvPr>
            <p:cNvSpPr/>
            <p:nvPr/>
          </p:nvSpPr>
          <p:spPr>
            <a:xfrm>
              <a:off x="7730027" y="2096858"/>
              <a:ext cx="1686600" cy="558900"/>
            </a:xfrm>
            <a:prstGeom prst="roundRect">
              <a:avLst>
                <a:gd name="adj" fmla="val 16667"/>
              </a:avLst>
            </a:prstGeom>
            <a:solidFill>
              <a:srgbClr val="00877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24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Proxima Nova"/>
                  <a:sym typeface="Proxima Nova"/>
                </a:rPr>
                <a:t>Savings</a:t>
              </a:r>
              <a:endParaRPr kumimoji="0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endParaRPr>
            </a:p>
          </p:txBody>
        </p:sp>
      </p:grpSp>
      <p:sp>
        <p:nvSpPr>
          <p:cNvPr id="15" name="Shape 639">
            <a:extLst>
              <a:ext uri="{FF2B5EF4-FFF2-40B4-BE49-F238E27FC236}">
                <a16:creationId xmlns:a16="http://schemas.microsoft.com/office/drawing/2014/main" id="{241DF116-EFFD-1847-8FDC-DAB8773CBE9F}"/>
              </a:ext>
            </a:extLst>
          </p:cNvPr>
          <p:cNvSpPr/>
          <p:nvPr/>
        </p:nvSpPr>
        <p:spPr>
          <a:xfrm>
            <a:off x="1010326" y="4379322"/>
            <a:ext cx="10171296" cy="1434297"/>
          </a:xfrm>
          <a:prstGeom prst="roundRect">
            <a:avLst>
              <a:gd name="adj" fmla="val 16667"/>
            </a:avLst>
          </a:prstGeom>
          <a:solidFill>
            <a:srgbClr val="00877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b="1" kern="0" dirty="0">
                <a:solidFill>
                  <a:srgbClr val="FFFFFF"/>
                </a:solidFill>
                <a:latin typeface="+mn-ea"/>
                <a:ea typeface="+mn-ea"/>
                <a:cs typeface="Proxima Nova"/>
                <a:sym typeface="Proxima Nova"/>
              </a:rPr>
              <a:t>Sustained</a:t>
            </a:r>
            <a:endParaRPr kumimoji="0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21257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7246-D733-7946-BCEB-64E7A0A59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성공 척도</a:t>
            </a:r>
            <a:r>
              <a:rPr lang="en-US" dirty="0">
                <a:latin typeface="+mn-ea"/>
              </a:rPr>
              <a:t> @ Pivotal</a:t>
            </a:r>
            <a:endParaRPr lang="en-US" dirty="0"/>
          </a:p>
        </p:txBody>
      </p:sp>
      <p:pic>
        <p:nvPicPr>
          <p:cNvPr id="3" name="Shape 1304">
            <a:extLst>
              <a:ext uri="{FF2B5EF4-FFF2-40B4-BE49-F238E27FC236}">
                <a16:creationId xmlns:a16="http://schemas.microsoft.com/office/drawing/2014/main" id="{F41CB284-A92F-2247-9AA4-126F0792F24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391" b="10420"/>
          <a:stretch/>
        </p:blipFill>
        <p:spPr>
          <a:xfrm>
            <a:off x="1342044" y="1765523"/>
            <a:ext cx="9028939" cy="4751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0172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86">
            <a:extLst>
              <a:ext uri="{FF2B5EF4-FFF2-40B4-BE49-F238E27FC236}">
                <a16:creationId xmlns:a16="http://schemas.microsoft.com/office/drawing/2014/main" id="{BDBA62D5-2140-C342-A5FA-9F318D7B2781}"/>
              </a:ext>
            </a:extLst>
          </p:cNvPr>
          <p:cNvSpPr txBox="1">
            <a:spLocks/>
          </p:cNvSpPr>
          <p:nvPr/>
        </p:nvSpPr>
        <p:spPr>
          <a:xfrm>
            <a:off x="1515120" y="1789194"/>
            <a:ext cx="7519129" cy="44645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91425" rIns="91425" bIns="91425" rtlCol="0" anchor="t" anchorCtr="0">
            <a:noAutofit/>
          </a:bodyPr>
          <a:lstStyle>
            <a:lvl1pPr marL="228589" indent="-228589" algn="l" defTabSz="91435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■"/>
            </a:pPr>
            <a:r>
              <a:rPr lang="ko-KR" altLang="en-US" sz="3200" dirty="0">
                <a:latin typeface="Malgun Gothic"/>
                <a:ea typeface="Malgun Gothic"/>
                <a:cs typeface="Malgun Gothic"/>
                <a:sym typeface="Proxima Nova"/>
              </a:rPr>
              <a:t>플랫폼</a:t>
            </a:r>
            <a:r>
              <a:rPr lang="en-US" altLang="ko-KR" sz="3200" dirty="0">
                <a:latin typeface="Malgun Gothic"/>
                <a:ea typeface="Malgun Gothic"/>
                <a:cs typeface="Malgun Gothic"/>
                <a:sym typeface="Proxima Nova"/>
              </a:rPr>
              <a:t> </a:t>
            </a:r>
            <a:r>
              <a:rPr lang="ko-KR" altLang="en-US" sz="3200" dirty="0">
                <a:latin typeface="Malgun Gothic"/>
                <a:ea typeface="Malgun Gothic"/>
                <a:cs typeface="Malgun Gothic"/>
                <a:sym typeface="Proxima Nova"/>
              </a:rPr>
              <a:t>팀의 필요성</a:t>
            </a:r>
            <a:endParaRPr lang="en-US" altLang="ko-KR" sz="3200" dirty="0">
              <a:latin typeface="Malgun Gothic"/>
              <a:ea typeface="Malgun Gothic"/>
              <a:cs typeface="Malgun Gothic"/>
              <a:sym typeface="Proxima Nova"/>
            </a:endParaRPr>
          </a:p>
          <a:p>
            <a:pPr marL="457200" indent="-342900"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■"/>
            </a:pPr>
            <a:r>
              <a:rPr lang="ko-KR" altLang="en-US" sz="3200" dirty="0" err="1">
                <a:latin typeface="Malgun Gothic"/>
                <a:ea typeface="Malgun Gothic"/>
                <a:cs typeface="Malgun Gothic"/>
                <a:sym typeface="Proxima Nova"/>
              </a:rPr>
              <a:t>피보탈의</a:t>
            </a:r>
            <a:r>
              <a:rPr lang="ko-KR" altLang="en-US" sz="3200" dirty="0">
                <a:latin typeface="Malgun Gothic"/>
                <a:ea typeface="Malgun Gothic"/>
                <a:cs typeface="Malgun Gothic"/>
                <a:sym typeface="Proxima Nova"/>
              </a:rPr>
              <a:t> 접근방법</a:t>
            </a:r>
            <a:endParaRPr lang="en-US" altLang="ko-KR" sz="3200" dirty="0">
              <a:latin typeface="Malgun Gothic"/>
              <a:ea typeface="Malgun Gothic"/>
              <a:cs typeface="Malgun Gothic"/>
              <a:sym typeface="Proxima Nova"/>
            </a:endParaRPr>
          </a:p>
          <a:p>
            <a:pPr marL="457200" indent="-342900"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■"/>
            </a:pPr>
            <a:r>
              <a:rPr lang="ko-KR" altLang="en-US" sz="3200" dirty="0">
                <a:latin typeface="Malgun Gothic"/>
                <a:ea typeface="Malgun Gothic"/>
                <a:cs typeface="Malgun Gothic"/>
                <a:sym typeface="Proxima Nova"/>
              </a:rPr>
              <a:t>플랫폼 도조 서비스란</a:t>
            </a:r>
            <a:r>
              <a:rPr lang="en-US" altLang="ko-KR" sz="3200" dirty="0">
                <a:latin typeface="Malgun Gothic"/>
                <a:ea typeface="Malgun Gothic"/>
                <a:cs typeface="Malgun Gothic"/>
                <a:sym typeface="Proxima Nova"/>
              </a:rPr>
              <a:t>?</a:t>
            </a:r>
          </a:p>
          <a:p>
            <a:pPr marL="457200" indent="-342900"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■"/>
            </a:pPr>
            <a:r>
              <a:rPr lang="ko-KR" altLang="en-US" sz="3200" dirty="0">
                <a:latin typeface="Malgun Gothic"/>
                <a:ea typeface="Malgun Gothic"/>
                <a:cs typeface="Malgun Gothic"/>
                <a:sym typeface="Proxima Nova"/>
              </a:rPr>
              <a:t>도조서비스가 성공하려면</a:t>
            </a:r>
            <a:endParaRPr lang="en-US" altLang="ko-KR" sz="3200" dirty="0">
              <a:latin typeface="Malgun Gothic"/>
              <a:ea typeface="Malgun Gothic"/>
              <a:cs typeface="Malgun Gothic"/>
              <a:sym typeface="Proxima Nova"/>
            </a:endParaRPr>
          </a:p>
          <a:p>
            <a:pPr marL="114300" indent="0">
              <a:spcAft>
                <a:spcPts val="2000"/>
              </a:spcAft>
              <a:buClr>
                <a:schemeClr val="lt2"/>
              </a:buClr>
              <a:buSzPct val="100000"/>
              <a:buNone/>
            </a:pPr>
            <a:endParaRPr lang="en-US" altLang="ko-KR" sz="3200" dirty="0">
              <a:latin typeface="Malgun Gothic"/>
              <a:ea typeface="Malgun Gothic"/>
              <a:cs typeface="Malgun Gothic"/>
              <a:sym typeface="Proxima Nova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DF0C9-A54D-AC45-BA27-4679E362F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00" y="1187954"/>
            <a:ext cx="11550800" cy="525200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목차</a:t>
            </a:r>
            <a:endParaRPr lang="en-US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938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1579-F67A-4D41-A2BE-05C2C9660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ea"/>
                <a:ea typeface="+mn-ea"/>
              </a:rPr>
              <a:t>Pivotal Platform Dojo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2F7716D-5B11-B14E-9E0A-8020B6C2731F}"/>
              </a:ext>
            </a:extLst>
          </p:cNvPr>
          <p:cNvGrpSpPr/>
          <p:nvPr/>
        </p:nvGrpSpPr>
        <p:grpSpPr>
          <a:xfrm>
            <a:off x="3223270" y="1842668"/>
            <a:ext cx="8001066" cy="624450"/>
            <a:chOff x="1724506" y="2939866"/>
            <a:chExt cx="4430265" cy="284462"/>
          </a:xfrm>
        </p:grpSpPr>
        <p:sp>
          <p:nvSpPr>
            <p:cNvPr id="73" name="Google Shape;752;p46">
              <a:extLst>
                <a:ext uri="{FF2B5EF4-FFF2-40B4-BE49-F238E27FC236}">
                  <a16:creationId xmlns:a16="http://schemas.microsoft.com/office/drawing/2014/main" id="{3A6FF546-A0D3-324A-9DD7-9CA5E81A69A3}"/>
                </a:ext>
              </a:extLst>
            </p:cNvPr>
            <p:cNvSpPr/>
            <p:nvPr/>
          </p:nvSpPr>
          <p:spPr>
            <a:xfrm>
              <a:off x="1724506" y="2939866"/>
              <a:ext cx="1192110" cy="283800"/>
            </a:xfrm>
            <a:prstGeom prst="chevron">
              <a:avLst>
                <a:gd name="adj" fmla="val 50000"/>
              </a:avLst>
            </a:prstGeom>
            <a:solidFill>
              <a:srgbClr val="1AB9A5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Proxima Nova"/>
                  <a:sym typeface="Proxima Nova"/>
                </a:rPr>
                <a:t>Day 1 &amp; 2</a:t>
              </a: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endParaRPr>
            </a:p>
          </p:txBody>
        </p:sp>
        <p:sp>
          <p:nvSpPr>
            <p:cNvPr id="74" name="Google Shape;756;p46">
              <a:extLst>
                <a:ext uri="{FF2B5EF4-FFF2-40B4-BE49-F238E27FC236}">
                  <a16:creationId xmlns:a16="http://schemas.microsoft.com/office/drawing/2014/main" id="{D1BD5CDE-19FC-4B4E-9740-B031E8E8231F}"/>
                </a:ext>
              </a:extLst>
            </p:cNvPr>
            <p:cNvSpPr/>
            <p:nvPr/>
          </p:nvSpPr>
          <p:spPr>
            <a:xfrm>
              <a:off x="2918971" y="2940528"/>
              <a:ext cx="3235800" cy="283800"/>
            </a:xfrm>
            <a:prstGeom prst="chevron">
              <a:avLst>
                <a:gd name="adj" fmla="val 50000"/>
              </a:avLst>
            </a:prstGeom>
            <a:solidFill>
              <a:srgbClr val="1AB9A5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Proxima Nova"/>
                  <a:sym typeface="Proxima Nova"/>
                </a:rPr>
                <a:t>Week 1 - 4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endParaRPr>
            </a:p>
          </p:txBody>
        </p:sp>
      </p:grpSp>
      <p:sp>
        <p:nvSpPr>
          <p:cNvPr id="125" name="Google Shape;752;p46">
            <a:extLst>
              <a:ext uri="{FF2B5EF4-FFF2-40B4-BE49-F238E27FC236}">
                <a16:creationId xmlns:a16="http://schemas.microsoft.com/office/drawing/2014/main" id="{46EE9099-71BC-874A-89BC-43B94D667BED}"/>
              </a:ext>
            </a:extLst>
          </p:cNvPr>
          <p:cNvSpPr/>
          <p:nvPr/>
        </p:nvSpPr>
        <p:spPr>
          <a:xfrm>
            <a:off x="397566" y="1851437"/>
            <a:ext cx="2835850" cy="622997"/>
          </a:xfrm>
          <a:prstGeom prst="chevron">
            <a:avLst>
              <a:gd name="adj" fmla="val 50000"/>
            </a:avLst>
          </a:prstGeom>
          <a:solidFill>
            <a:srgbClr val="1AB9A5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rPr>
              <a:t>Iteration 0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Proxima Nova"/>
              <a:sym typeface="Proxima Nova"/>
            </a:endParaRPr>
          </a:p>
        </p:txBody>
      </p:sp>
      <p:sp>
        <p:nvSpPr>
          <p:cNvPr id="126" name="Pentagon 125">
            <a:extLst>
              <a:ext uri="{FF2B5EF4-FFF2-40B4-BE49-F238E27FC236}">
                <a16:creationId xmlns:a16="http://schemas.microsoft.com/office/drawing/2014/main" id="{EF0D0540-3D87-BF47-B491-CE9506EECE22}"/>
              </a:ext>
            </a:extLst>
          </p:cNvPr>
          <p:cNvSpPr/>
          <p:nvPr/>
        </p:nvSpPr>
        <p:spPr>
          <a:xfrm>
            <a:off x="397566" y="2620047"/>
            <a:ext cx="3299791" cy="84664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Teaming, scheduling</a:t>
            </a:r>
          </a:p>
          <a:p>
            <a:pPr algn="ctr"/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logistics</a:t>
            </a:r>
            <a:endParaRPr lang="ko-KR" altLang="en-US" sz="200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92AE28-3E1A-FE48-8351-8B62AED43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779" y="3919666"/>
            <a:ext cx="3648294" cy="2417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9A831-DF88-4143-8420-C4CAFC1E8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746" y="2571930"/>
            <a:ext cx="3299791" cy="2242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3084F1-A1AA-F84F-85DD-8F5428E39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853" y="3919666"/>
            <a:ext cx="3957007" cy="236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8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1579-F67A-4D41-A2BE-05C2C9660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ea"/>
                <a:ea typeface="+mn-ea"/>
              </a:rPr>
              <a:t>Pivotal Platform Dojo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2F7716D-5B11-B14E-9E0A-8020B6C2731F}"/>
              </a:ext>
            </a:extLst>
          </p:cNvPr>
          <p:cNvGrpSpPr/>
          <p:nvPr/>
        </p:nvGrpSpPr>
        <p:grpSpPr>
          <a:xfrm>
            <a:off x="3223270" y="1842668"/>
            <a:ext cx="8001066" cy="624450"/>
            <a:chOff x="1724506" y="2939866"/>
            <a:chExt cx="4430265" cy="284462"/>
          </a:xfrm>
        </p:grpSpPr>
        <p:sp>
          <p:nvSpPr>
            <p:cNvPr id="73" name="Google Shape;752;p46">
              <a:extLst>
                <a:ext uri="{FF2B5EF4-FFF2-40B4-BE49-F238E27FC236}">
                  <a16:creationId xmlns:a16="http://schemas.microsoft.com/office/drawing/2014/main" id="{3A6FF546-A0D3-324A-9DD7-9CA5E81A69A3}"/>
                </a:ext>
              </a:extLst>
            </p:cNvPr>
            <p:cNvSpPr/>
            <p:nvPr/>
          </p:nvSpPr>
          <p:spPr>
            <a:xfrm>
              <a:off x="1724506" y="2939866"/>
              <a:ext cx="1192110" cy="283800"/>
            </a:xfrm>
            <a:prstGeom prst="chevron">
              <a:avLst>
                <a:gd name="adj" fmla="val 50000"/>
              </a:avLst>
            </a:prstGeom>
            <a:solidFill>
              <a:srgbClr val="1AB9A5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Proxima Nova"/>
                  <a:sym typeface="Proxima Nova"/>
                </a:rPr>
                <a:t>Day 1 &amp; 2</a:t>
              </a: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endParaRPr>
            </a:p>
          </p:txBody>
        </p:sp>
        <p:sp>
          <p:nvSpPr>
            <p:cNvPr id="74" name="Google Shape;756;p46">
              <a:extLst>
                <a:ext uri="{FF2B5EF4-FFF2-40B4-BE49-F238E27FC236}">
                  <a16:creationId xmlns:a16="http://schemas.microsoft.com/office/drawing/2014/main" id="{D1BD5CDE-19FC-4B4E-9740-B031E8E8231F}"/>
                </a:ext>
              </a:extLst>
            </p:cNvPr>
            <p:cNvSpPr/>
            <p:nvPr/>
          </p:nvSpPr>
          <p:spPr>
            <a:xfrm>
              <a:off x="2918971" y="2940528"/>
              <a:ext cx="3235800" cy="283800"/>
            </a:xfrm>
            <a:prstGeom prst="chevron">
              <a:avLst>
                <a:gd name="adj" fmla="val 50000"/>
              </a:avLst>
            </a:prstGeom>
            <a:solidFill>
              <a:srgbClr val="1AB9A5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Proxima Nova"/>
                  <a:sym typeface="Proxima Nova"/>
                </a:rPr>
                <a:t>Week 1 - 4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endParaRPr>
            </a:p>
          </p:txBody>
        </p:sp>
      </p:grpSp>
      <p:sp>
        <p:nvSpPr>
          <p:cNvPr id="125" name="Google Shape;752;p46">
            <a:extLst>
              <a:ext uri="{FF2B5EF4-FFF2-40B4-BE49-F238E27FC236}">
                <a16:creationId xmlns:a16="http://schemas.microsoft.com/office/drawing/2014/main" id="{46EE9099-71BC-874A-89BC-43B94D667BED}"/>
              </a:ext>
            </a:extLst>
          </p:cNvPr>
          <p:cNvSpPr/>
          <p:nvPr/>
        </p:nvSpPr>
        <p:spPr>
          <a:xfrm>
            <a:off x="397566" y="1851437"/>
            <a:ext cx="2835850" cy="622997"/>
          </a:xfrm>
          <a:prstGeom prst="chevron">
            <a:avLst>
              <a:gd name="adj" fmla="val 50000"/>
            </a:avLst>
          </a:prstGeom>
          <a:solidFill>
            <a:srgbClr val="1AB9A5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rPr>
              <a:t>Iteration 0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Proxima Nova"/>
              <a:sym typeface="Proxima Nova"/>
            </a:endParaRPr>
          </a:p>
        </p:txBody>
      </p:sp>
      <p:sp>
        <p:nvSpPr>
          <p:cNvPr id="126" name="Pentagon 125">
            <a:extLst>
              <a:ext uri="{FF2B5EF4-FFF2-40B4-BE49-F238E27FC236}">
                <a16:creationId xmlns:a16="http://schemas.microsoft.com/office/drawing/2014/main" id="{EF0D0540-3D87-BF47-B491-CE9506EECE22}"/>
              </a:ext>
            </a:extLst>
          </p:cNvPr>
          <p:cNvSpPr/>
          <p:nvPr/>
        </p:nvSpPr>
        <p:spPr>
          <a:xfrm>
            <a:off x="397566" y="2620047"/>
            <a:ext cx="3299791" cy="84664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Teaming, scheduling</a:t>
            </a:r>
          </a:p>
          <a:p>
            <a:pPr algn="ctr"/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logistics</a:t>
            </a:r>
            <a:endParaRPr lang="ko-KR" altLang="en-US" sz="2000" dirty="0">
              <a:solidFill>
                <a:srgbClr val="FFFFFF"/>
              </a:solidFill>
              <a:latin typeface="+mn-ea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2B531B-7D13-E844-960D-0FDB662A7EEF}"/>
              </a:ext>
            </a:extLst>
          </p:cNvPr>
          <p:cNvGrpSpPr/>
          <p:nvPr/>
        </p:nvGrpSpPr>
        <p:grpSpPr>
          <a:xfrm>
            <a:off x="773300" y="3590201"/>
            <a:ext cx="5848113" cy="2746523"/>
            <a:chOff x="423130" y="3591016"/>
            <a:chExt cx="5848113" cy="2746523"/>
          </a:xfrm>
        </p:grpSpPr>
        <p:sp>
          <p:nvSpPr>
            <p:cNvPr id="34" name="Google Shape;693;p44">
              <a:extLst>
                <a:ext uri="{FF2B5EF4-FFF2-40B4-BE49-F238E27FC236}">
                  <a16:creationId xmlns:a16="http://schemas.microsoft.com/office/drawing/2014/main" id="{8DA9908A-FAD0-674B-917E-BC4D019EDFF9}"/>
                </a:ext>
              </a:extLst>
            </p:cNvPr>
            <p:cNvSpPr/>
            <p:nvPr/>
          </p:nvSpPr>
          <p:spPr>
            <a:xfrm>
              <a:off x="423130" y="3591016"/>
              <a:ext cx="5848113" cy="2746523"/>
            </a:xfrm>
            <a:prstGeom prst="rect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600" dirty="0">
                <a:solidFill>
                  <a:srgbClr val="FFFFFF"/>
                </a:solidFill>
                <a:latin typeface="+mn-ea"/>
                <a:ea typeface="+mn-ea"/>
                <a:cs typeface="Proxima Nova"/>
                <a:sym typeface="Proxima Nova"/>
              </a:endParaRPr>
            </a:p>
          </p:txBody>
        </p:sp>
        <p:cxnSp>
          <p:nvCxnSpPr>
            <p:cNvPr id="35" name="Shape 521">
              <a:extLst>
                <a:ext uri="{FF2B5EF4-FFF2-40B4-BE49-F238E27FC236}">
                  <a16:creationId xmlns:a16="http://schemas.microsoft.com/office/drawing/2014/main" id="{DF7838AB-129B-EE42-8CF1-DC8893C9D39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09674" y="4927136"/>
              <a:ext cx="290799" cy="361"/>
            </a:xfrm>
            <a:prstGeom prst="straightConnector1">
              <a:avLst/>
            </a:prstGeom>
            <a:noFill/>
            <a:ln w="9525" cap="flat" cmpd="sng">
              <a:solidFill>
                <a:srgbClr val="2E3092"/>
              </a:solidFill>
              <a:prstDash val="dash"/>
              <a:round/>
              <a:headEnd type="triangle" w="lg" len="lg"/>
              <a:tailEnd type="triangle" w="lg" len="lg"/>
            </a:ln>
          </p:spPr>
        </p:cxnSp>
        <p:grpSp>
          <p:nvGrpSpPr>
            <p:cNvPr id="36" name="Shape 524">
              <a:extLst>
                <a:ext uri="{FF2B5EF4-FFF2-40B4-BE49-F238E27FC236}">
                  <a16:creationId xmlns:a16="http://schemas.microsoft.com/office/drawing/2014/main" id="{9205365F-DE93-6A47-8C0A-862BB541240C}"/>
                </a:ext>
              </a:extLst>
            </p:cNvPr>
            <p:cNvGrpSpPr/>
            <p:nvPr/>
          </p:nvGrpSpPr>
          <p:grpSpPr>
            <a:xfrm>
              <a:off x="4752824" y="4291881"/>
              <a:ext cx="1284143" cy="1271235"/>
              <a:chOff x="5333621" y="1219200"/>
              <a:chExt cx="1534800" cy="1534800"/>
            </a:xfrm>
          </p:grpSpPr>
          <p:sp>
            <p:nvSpPr>
              <p:cNvPr id="37" name="Shape 525">
                <a:extLst>
                  <a:ext uri="{FF2B5EF4-FFF2-40B4-BE49-F238E27FC236}">
                    <a16:creationId xmlns:a16="http://schemas.microsoft.com/office/drawing/2014/main" id="{C289A053-05A8-B84E-B14B-9A46DC9F13DB}"/>
                  </a:ext>
                </a:extLst>
              </p:cNvPr>
              <p:cNvSpPr/>
              <p:nvPr/>
            </p:nvSpPr>
            <p:spPr>
              <a:xfrm>
                <a:off x="5333621" y="1219200"/>
                <a:ext cx="1534800" cy="1534800"/>
              </a:xfrm>
              <a:prstGeom prst="ellipse">
                <a:avLst/>
              </a:prstGeom>
              <a:solidFill>
                <a:srgbClr val="1FA1FF">
                  <a:alpha val="9230"/>
                </a:srgbClr>
              </a:solidFill>
              <a:ln w="25400" cap="flat" cmpd="sng">
                <a:solidFill>
                  <a:srgbClr val="2E3092"/>
                </a:solidFill>
                <a:prstDash val="dot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354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grpSp>
            <p:nvGrpSpPr>
              <p:cNvPr id="38" name="Shape 526">
                <a:extLst>
                  <a:ext uri="{FF2B5EF4-FFF2-40B4-BE49-F238E27FC236}">
                    <a16:creationId xmlns:a16="http://schemas.microsoft.com/office/drawing/2014/main" id="{CC49CA47-5DED-6A4A-8768-113AD7F475A4}"/>
                  </a:ext>
                </a:extLst>
              </p:cNvPr>
              <p:cNvGrpSpPr/>
              <p:nvPr/>
            </p:nvGrpSpPr>
            <p:grpSpPr>
              <a:xfrm>
                <a:off x="5701198" y="1456882"/>
                <a:ext cx="797841" cy="622442"/>
                <a:chOff x="5701198" y="1456882"/>
                <a:chExt cx="797841" cy="622442"/>
              </a:xfrm>
            </p:grpSpPr>
            <p:pic>
              <p:nvPicPr>
                <p:cNvPr id="40" name="Shape 527" descr="Man.png">
                  <a:extLst>
                    <a:ext uri="{FF2B5EF4-FFF2-40B4-BE49-F238E27FC236}">
                      <a16:creationId xmlns:a16="http://schemas.microsoft.com/office/drawing/2014/main" id="{DC1102AB-CE5A-6C4B-8554-9D11C47CCFF3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5701198" y="1456882"/>
                  <a:ext cx="237838" cy="6202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1" name="Shape 528" descr="Woman.png">
                  <a:extLst>
                    <a:ext uri="{FF2B5EF4-FFF2-40B4-BE49-F238E27FC236}">
                      <a16:creationId xmlns:a16="http://schemas.microsoft.com/office/drawing/2014/main" id="{E4DF29C5-FD22-0E4C-A138-7DA49C65E25A}"/>
                    </a:ext>
                  </a:extLst>
                </p:cNvPr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5981200" y="1491725"/>
                  <a:ext cx="237838" cy="587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2" name="Shape 529" descr="Man.png">
                  <a:extLst>
                    <a:ext uri="{FF2B5EF4-FFF2-40B4-BE49-F238E27FC236}">
                      <a16:creationId xmlns:a16="http://schemas.microsoft.com/office/drawing/2014/main" id="{20A82BF7-F2FB-5041-B586-FFBFCFF86227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6261201" y="1456882"/>
                  <a:ext cx="237838" cy="62024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9" name="Shape 530">
                <a:extLst>
                  <a:ext uri="{FF2B5EF4-FFF2-40B4-BE49-F238E27FC236}">
                    <a16:creationId xmlns:a16="http://schemas.microsoft.com/office/drawing/2014/main" id="{A25416F2-9ADD-B34D-AD21-60CE6655BD8A}"/>
                  </a:ext>
                </a:extLst>
              </p:cNvPr>
              <p:cNvSpPr txBox="1"/>
              <p:nvPr/>
            </p:nvSpPr>
            <p:spPr>
              <a:xfrm>
                <a:off x="5510737" y="2123537"/>
                <a:ext cx="1203300" cy="60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defTabSz="914354" eaLnBrk="1" fontAlgn="auto" latinLnBrk="1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Tx/>
                  <a:buFont typeface="Calibri"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E3092"/>
                    </a:solidFill>
                    <a:effectLst/>
                    <a:uLnTx/>
                    <a:uFillTx/>
                    <a:latin typeface="+mn-ea"/>
                    <a:ea typeface="+mn-ea"/>
                    <a:cs typeface="Proxima Nova"/>
                    <a:sym typeface="Proxima Nova"/>
                  </a:rPr>
                  <a:t>고객사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E3092"/>
                    </a:solidFill>
                    <a:effectLst/>
                    <a:uLnTx/>
                    <a:uFillTx/>
                    <a:latin typeface="+mn-ea"/>
                    <a:ea typeface="+mn-ea"/>
                    <a:cs typeface="Proxima Nova"/>
                    <a:sym typeface="Proxima Nova"/>
                  </a:rPr>
                  <a:t> </a:t>
                </a:r>
                <a:endPara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E3092"/>
                  </a:solidFill>
                  <a:effectLst/>
                  <a:uLnTx/>
                  <a:uFillTx/>
                  <a:latin typeface="+mn-ea"/>
                  <a:ea typeface="+mn-ea"/>
                  <a:cs typeface="Proxima Nova"/>
                  <a:sym typeface="Proxima Nova"/>
                </a:endParaRPr>
              </a:p>
              <a:p>
                <a:pPr marL="0" marR="0" lvl="0" indent="0" algn="ctr" defTabSz="914354" eaLnBrk="1" fontAlgn="auto" latinLnBrk="1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Tx/>
                  <a:buFont typeface="Calibri"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E3092"/>
                    </a:solidFill>
                    <a:effectLst/>
                    <a:uLnTx/>
                    <a:uFillTx/>
                    <a:latin typeface="+mn-ea"/>
                    <a:ea typeface="+mn-ea"/>
                    <a:cs typeface="Proxima Nova"/>
                    <a:sym typeface="Proxima Nova"/>
                  </a:rPr>
                  <a:t>TEAM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E3092"/>
                  </a:solidFill>
                  <a:effectLst/>
                  <a:uLnTx/>
                  <a:uFillTx/>
                  <a:latin typeface="+mn-ea"/>
                  <a:ea typeface="+mn-ea"/>
                  <a:cs typeface="Proxima Nova"/>
                  <a:sym typeface="Proxima Nova"/>
                </a:endParaRPr>
              </a:p>
            </p:txBody>
          </p:sp>
        </p:grpSp>
        <p:sp>
          <p:nvSpPr>
            <p:cNvPr id="43" name="Shape 531">
              <a:extLst>
                <a:ext uri="{FF2B5EF4-FFF2-40B4-BE49-F238E27FC236}">
                  <a16:creationId xmlns:a16="http://schemas.microsoft.com/office/drawing/2014/main" id="{6BC0B833-3669-9549-BCF3-C3AB704F6A1A}"/>
                </a:ext>
              </a:extLst>
            </p:cNvPr>
            <p:cNvSpPr/>
            <p:nvPr/>
          </p:nvSpPr>
          <p:spPr>
            <a:xfrm>
              <a:off x="2108671" y="3700925"/>
              <a:ext cx="1094686" cy="679753"/>
            </a:xfrm>
            <a:prstGeom prst="rect">
              <a:avLst/>
            </a:prstGeom>
            <a:solidFill>
              <a:srgbClr val="2E2C91">
                <a:alpha val="12690"/>
              </a:srgbClr>
            </a:solidFill>
            <a:ln w="9525" cap="flat" cmpd="sng">
              <a:solidFill>
                <a:srgbClr val="2E2C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354" latinLnBrk="1">
                <a:buClr>
                  <a:srgbClr val="999999"/>
                </a:buClr>
                <a:buFont typeface="Calibri"/>
                <a:buNone/>
              </a:pPr>
              <a:r>
                <a:rPr lang="en-GB" sz="1600" b="1" kern="1200" dirty="0">
                  <a:solidFill>
                    <a:srgbClr val="2E3092"/>
                  </a:solidFill>
                  <a:latin typeface="+mn-ea"/>
                  <a:ea typeface="+mn-ea"/>
                  <a:cs typeface="Proxima Nova"/>
                  <a:sym typeface="Proxima Nova"/>
                </a:rPr>
                <a:t>Product Manager</a:t>
              </a:r>
              <a:endParaRPr sz="1600" kern="1200" dirty="0">
                <a:solidFill>
                  <a:srgbClr val="2E3092"/>
                </a:solidFill>
                <a:latin typeface="+mn-ea"/>
                <a:ea typeface="+mn-ea"/>
                <a:cs typeface="Proxima Nova"/>
                <a:sym typeface="Proxima Nova"/>
              </a:endParaRPr>
            </a:p>
          </p:txBody>
        </p:sp>
        <p:sp>
          <p:nvSpPr>
            <p:cNvPr id="44" name="Shape 532">
              <a:extLst>
                <a:ext uri="{FF2B5EF4-FFF2-40B4-BE49-F238E27FC236}">
                  <a16:creationId xmlns:a16="http://schemas.microsoft.com/office/drawing/2014/main" id="{A3962528-D939-1146-A530-13C0ABC62BC2}"/>
                </a:ext>
              </a:extLst>
            </p:cNvPr>
            <p:cNvSpPr/>
            <p:nvPr/>
          </p:nvSpPr>
          <p:spPr>
            <a:xfrm>
              <a:off x="3503570" y="5489088"/>
              <a:ext cx="1100881" cy="733398"/>
            </a:xfrm>
            <a:prstGeom prst="rect">
              <a:avLst/>
            </a:prstGeom>
            <a:solidFill>
              <a:srgbClr val="1FA1FF">
                <a:alpha val="9230"/>
              </a:srgbClr>
            </a:solidFill>
            <a:ln w="9525" cap="flat" cmpd="sng">
              <a:solidFill>
                <a:srgbClr val="1FA1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354" latinLnBrk="1">
                <a:buClr>
                  <a:srgbClr val="999999"/>
                </a:buClr>
                <a:buFont typeface="Calibri"/>
                <a:buNone/>
              </a:pPr>
              <a:r>
                <a:rPr lang="en-GB" sz="1600" b="1" kern="1200" dirty="0">
                  <a:solidFill>
                    <a:srgbClr val="2E3092"/>
                  </a:solidFill>
                  <a:latin typeface="+mn-ea"/>
                  <a:ea typeface="+mn-ea"/>
                  <a:cs typeface="Proxima Nova"/>
                  <a:sym typeface="Proxima Nova"/>
                </a:rPr>
                <a:t>Platform Engineer</a:t>
              </a:r>
            </a:p>
          </p:txBody>
        </p:sp>
        <p:sp>
          <p:nvSpPr>
            <p:cNvPr id="45" name="Shape 534">
              <a:extLst>
                <a:ext uri="{FF2B5EF4-FFF2-40B4-BE49-F238E27FC236}">
                  <a16:creationId xmlns:a16="http://schemas.microsoft.com/office/drawing/2014/main" id="{B60A5968-BD12-F147-BD0E-283C1C7A1251}"/>
                </a:ext>
              </a:extLst>
            </p:cNvPr>
            <p:cNvSpPr/>
            <p:nvPr/>
          </p:nvSpPr>
          <p:spPr>
            <a:xfrm>
              <a:off x="3506668" y="3718393"/>
              <a:ext cx="1109627" cy="664654"/>
            </a:xfrm>
            <a:prstGeom prst="rect">
              <a:avLst/>
            </a:prstGeom>
            <a:solidFill>
              <a:srgbClr val="1FA1FF">
                <a:alpha val="9230"/>
              </a:srgbClr>
            </a:solidFill>
            <a:ln w="9525" cap="flat" cmpd="sng">
              <a:solidFill>
                <a:srgbClr val="1FA1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354" latinLnBrk="1">
                <a:buClr>
                  <a:srgbClr val="999999"/>
                </a:buClr>
                <a:buFont typeface="Calibri"/>
                <a:buNone/>
              </a:pPr>
              <a:r>
                <a:rPr lang="en-GB" sz="1600" b="1" kern="1200" dirty="0">
                  <a:solidFill>
                    <a:srgbClr val="2E3092"/>
                  </a:solidFill>
                  <a:latin typeface="+mn-ea"/>
                  <a:ea typeface="+mn-ea"/>
                  <a:cs typeface="Proxima Nova"/>
                  <a:sym typeface="Proxima Nova"/>
                </a:rPr>
                <a:t>Product Manager</a:t>
              </a:r>
              <a:endParaRPr sz="1600" kern="1200" dirty="0">
                <a:solidFill>
                  <a:srgbClr val="2E3092"/>
                </a:solidFill>
                <a:latin typeface="+mn-ea"/>
                <a:ea typeface="+mn-ea"/>
                <a:cs typeface="Proxima Nova"/>
                <a:sym typeface="Proxima Nova"/>
              </a:endParaRPr>
            </a:p>
          </p:txBody>
        </p:sp>
        <p:cxnSp>
          <p:nvCxnSpPr>
            <p:cNvPr id="46" name="Shape 535">
              <a:extLst>
                <a:ext uri="{FF2B5EF4-FFF2-40B4-BE49-F238E27FC236}">
                  <a16:creationId xmlns:a16="http://schemas.microsoft.com/office/drawing/2014/main" id="{CEE4F3D6-F1AB-2740-B300-CFB0FA0950F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06577" y="5855427"/>
              <a:ext cx="296994" cy="361"/>
            </a:xfrm>
            <a:prstGeom prst="straightConnector1">
              <a:avLst/>
            </a:prstGeom>
            <a:noFill/>
            <a:ln w="9525" cap="flat" cmpd="sng">
              <a:solidFill>
                <a:srgbClr val="2E3092"/>
              </a:solidFill>
              <a:prstDash val="dash"/>
              <a:round/>
              <a:headEnd type="triangle" w="lg" len="lg"/>
              <a:tailEnd type="triangle" w="lg" len="lg"/>
            </a:ln>
          </p:spPr>
        </p:cxnSp>
        <p:sp>
          <p:nvSpPr>
            <p:cNvPr id="47" name="Shape 536">
              <a:extLst>
                <a:ext uri="{FF2B5EF4-FFF2-40B4-BE49-F238E27FC236}">
                  <a16:creationId xmlns:a16="http://schemas.microsoft.com/office/drawing/2014/main" id="{06A50BC0-0B57-1440-8843-6AADCD53587E}"/>
                </a:ext>
              </a:extLst>
            </p:cNvPr>
            <p:cNvSpPr/>
            <p:nvPr/>
          </p:nvSpPr>
          <p:spPr>
            <a:xfrm>
              <a:off x="2105574" y="5488864"/>
              <a:ext cx="1100881" cy="733398"/>
            </a:xfrm>
            <a:prstGeom prst="rect">
              <a:avLst/>
            </a:prstGeom>
            <a:solidFill>
              <a:srgbClr val="2E2C91">
                <a:alpha val="12690"/>
              </a:srgbClr>
            </a:solidFill>
            <a:ln w="9525" cap="flat" cmpd="sng">
              <a:solidFill>
                <a:srgbClr val="2E2C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354" latinLnBrk="1">
                <a:buClr>
                  <a:srgbClr val="999999"/>
                </a:buClr>
                <a:buFont typeface="Calibri"/>
                <a:buNone/>
              </a:pPr>
              <a:r>
                <a:rPr lang="en-GB" sz="1600" b="1" kern="1200" dirty="0">
                  <a:solidFill>
                    <a:srgbClr val="2E3092"/>
                  </a:solidFill>
                  <a:latin typeface="+mn-ea"/>
                  <a:ea typeface="+mn-ea"/>
                  <a:cs typeface="Proxima Nova"/>
                  <a:sym typeface="Proxima Nova"/>
                </a:rPr>
                <a:t>Architect</a:t>
              </a:r>
              <a:endParaRPr sz="1600" b="1" kern="1200" dirty="0">
                <a:solidFill>
                  <a:srgbClr val="2E3092"/>
                </a:solidFill>
                <a:latin typeface="+mn-ea"/>
                <a:ea typeface="+mn-ea"/>
                <a:cs typeface="Proxima Nova"/>
                <a:sym typeface="Proxima Nova"/>
              </a:endParaRPr>
            </a:p>
          </p:txBody>
        </p:sp>
        <p:sp>
          <p:nvSpPr>
            <p:cNvPr id="48" name="Shape 522">
              <a:extLst>
                <a:ext uri="{FF2B5EF4-FFF2-40B4-BE49-F238E27FC236}">
                  <a16:creationId xmlns:a16="http://schemas.microsoft.com/office/drawing/2014/main" id="{CDF26E41-3D6C-1742-B766-ACB58BF109F1}"/>
                </a:ext>
              </a:extLst>
            </p:cNvPr>
            <p:cNvSpPr/>
            <p:nvPr/>
          </p:nvSpPr>
          <p:spPr>
            <a:xfrm>
              <a:off x="3500473" y="4560798"/>
              <a:ext cx="1100881" cy="733398"/>
            </a:xfrm>
            <a:prstGeom prst="rect">
              <a:avLst/>
            </a:prstGeom>
            <a:solidFill>
              <a:srgbClr val="1FA1FF">
                <a:alpha val="9230"/>
              </a:srgbClr>
            </a:solidFill>
            <a:ln w="9525" cap="flat" cmpd="sng">
              <a:solidFill>
                <a:srgbClr val="1FA1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354" latinLnBrk="1">
                <a:buClr>
                  <a:srgbClr val="999999"/>
                </a:buClr>
                <a:buFont typeface="Calibri"/>
                <a:buNone/>
              </a:pPr>
              <a:r>
                <a:rPr lang="en-GB" sz="1600" b="1" kern="1200" dirty="0">
                  <a:solidFill>
                    <a:srgbClr val="2E3092"/>
                  </a:solidFill>
                  <a:latin typeface="+mn-ea"/>
                  <a:ea typeface="+mn-ea"/>
                  <a:cs typeface="Proxima Nova"/>
                  <a:sym typeface="Proxima Nova"/>
                </a:rPr>
                <a:t>Platform Engineer</a:t>
              </a:r>
              <a:endParaRPr sz="1600" b="1" kern="1200" dirty="0">
                <a:solidFill>
                  <a:srgbClr val="2E3092"/>
                </a:solidFill>
                <a:latin typeface="+mn-ea"/>
                <a:ea typeface="+mn-ea"/>
                <a:cs typeface="Proxima Nova"/>
                <a:sym typeface="Proxima Nova"/>
              </a:endParaRPr>
            </a:p>
          </p:txBody>
        </p:sp>
        <p:sp>
          <p:nvSpPr>
            <p:cNvPr id="49" name="Shape 523">
              <a:extLst>
                <a:ext uri="{FF2B5EF4-FFF2-40B4-BE49-F238E27FC236}">
                  <a16:creationId xmlns:a16="http://schemas.microsoft.com/office/drawing/2014/main" id="{78FC3E88-FB60-1645-88CA-8F0884DC97D6}"/>
                </a:ext>
              </a:extLst>
            </p:cNvPr>
            <p:cNvSpPr/>
            <p:nvPr/>
          </p:nvSpPr>
          <p:spPr>
            <a:xfrm>
              <a:off x="2108657" y="4560362"/>
              <a:ext cx="1100881" cy="733398"/>
            </a:xfrm>
            <a:prstGeom prst="rect">
              <a:avLst/>
            </a:prstGeom>
            <a:solidFill>
              <a:srgbClr val="2E2C91">
                <a:alpha val="12690"/>
              </a:srgbClr>
            </a:solidFill>
            <a:ln w="9525" cap="flat" cmpd="sng">
              <a:solidFill>
                <a:srgbClr val="2E2C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defTabSz="914354" latinLnBrk="1">
                <a:buClr>
                  <a:srgbClr val="999999"/>
                </a:buClr>
                <a:buFont typeface="Calibri"/>
                <a:buNone/>
              </a:pPr>
              <a:r>
                <a:rPr lang="en-GB" sz="1600" b="1" kern="1200" dirty="0">
                  <a:solidFill>
                    <a:srgbClr val="2E3092"/>
                  </a:solidFill>
                  <a:latin typeface="+mn-ea"/>
                  <a:ea typeface="+mn-ea"/>
                  <a:cs typeface="Proxima Nova"/>
                  <a:sym typeface="Proxima Nova"/>
                </a:rPr>
                <a:t>Architect</a:t>
              </a:r>
              <a:endParaRPr sz="1600" b="1" kern="1200" dirty="0">
                <a:solidFill>
                  <a:srgbClr val="2E3092"/>
                </a:solidFill>
                <a:latin typeface="+mn-ea"/>
                <a:ea typeface="+mn-ea"/>
                <a:cs typeface="Proxima Nova"/>
                <a:sym typeface="Proxima Nova"/>
              </a:endParaRPr>
            </a:p>
          </p:txBody>
        </p:sp>
        <p:grpSp>
          <p:nvGrpSpPr>
            <p:cNvPr id="50" name="Shape 537">
              <a:extLst>
                <a:ext uri="{FF2B5EF4-FFF2-40B4-BE49-F238E27FC236}">
                  <a16:creationId xmlns:a16="http://schemas.microsoft.com/office/drawing/2014/main" id="{B9CCF65D-B01D-B040-8142-437FEF0929AE}"/>
                </a:ext>
              </a:extLst>
            </p:cNvPr>
            <p:cNvGrpSpPr/>
            <p:nvPr/>
          </p:nvGrpSpPr>
          <p:grpSpPr>
            <a:xfrm>
              <a:off x="687988" y="4291431"/>
              <a:ext cx="1284143" cy="1271235"/>
              <a:chOff x="5333621" y="1219200"/>
              <a:chExt cx="1534800" cy="1534800"/>
            </a:xfrm>
          </p:grpSpPr>
          <p:sp>
            <p:nvSpPr>
              <p:cNvPr id="51" name="Shape 538">
                <a:extLst>
                  <a:ext uri="{FF2B5EF4-FFF2-40B4-BE49-F238E27FC236}">
                    <a16:creationId xmlns:a16="http://schemas.microsoft.com/office/drawing/2014/main" id="{E9006ED1-CAC4-8040-B384-2F80185705C4}"/>
                  </a:ext>
                </a:extLst>
              </p:cNvPr>
              <p:cNvSpPr/>
              <p:nvPr/>
            </p:nvSpPr>
            <p:spPr>
              <a:xfrm>
                <a:off x="5333621" y="1219200"/>
                <a:ext cx="1534800" cy="1534800"/>
              </a:xfrm>
              <a:prstGeom prst="ellipse">
                <a:avLst/>
              </a:prstGeom>
              <a:solidFill>
                <a:srgbClr val="2E2C91">
                  <a:alpha val="12690"/>
                </a:srgbClr>
              </a:solidFill>
              <a:ln w="25400" cap="flat" cmpd="sng">
                <a:solidFill>
                  <a:srgbClr val="2E3092"/>
                </a:solidFill>
                <a:prstDash val="dot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defTabSz="914354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434343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52" name="Shape 539">
                <a:extLst>
                  <a:ext uri="{FF2B5EF4-FFF2-40B4-BE49-F238E27FC236}">
                    <a16:creationId xmlns:a16="http://schemas.microsoft.com/office/drawing/2014/main" id="{55266475-AA06-0F45-BD84-8A886E425626}"/>
                  </a:ext>
                </a:extLst>
              </p:cNvPr>
              <p:cNvSpPr txBox="1"/>
              <p:nvPr/>
            </p:nvSpPr>
            <p:spPr>
              <a:xfrm>
                <a:off x="5510737" y="2123537"/>
                <a:ext cx="1203300" cy="60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/>
              <a:p>
                <a:pPr marL="0" marR="0" lvl="0" indent="0" algn="ctr" defTabSz="914354" eaLnBrk="1" fontAlgn="auto" latinLnBrk="1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Tx/>
                  <a:buFont typeface="Calibri"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E3092"/>
                    </a:solidFill>
                    <a:effectLst/>
                    <a:uLnTx/>
                    <a:uFillTx/>
                    <a:latin typeface="+mn-ea"/>
                    <a:ea typeface="+mn-ea"/>
                    <a:cs typeface="Proxima Nova"/>
                    <a:sym typeface="Proxima Nova"/>
                  </a:rPr>
                  <a:t>피보탈</a:t>
                </a: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E3092"/>
                    </a:solidFill>
                    <a:effectLst/>
                    <a:uLnTx/>
                    <a:uFillTx/>
                    <a:latin typeface="+mn-ea"/>
                    <a:ea typeface="+mn-ea"/>
                    <a:cs typeface="Proxima Nova"/>
                    <a:sym typeface="Proxima Nova"/>
                  </a:rPr>
                  <a:t> </a:t>
                </a:r>
                <a:endParaRPr kumimoji="0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2E3092"/>
                  </a:solidFill>
                  <a:effectLst/>
                  <a:uLnTx/>
                  <a:uFillTx/>
                  <a:latin typeface="+mn-ea"/>
                  <a:ea typeface="+mn-ea"/>
                  <a:cs typeface="Proxima Nova"/>
                  <a:sym typeface="Proxima Nova"/>
                </a:endParaRPr>
              </a:p>
              <a:p>
                <a:pPr marL="0" marR="0" lvl="0" indent="0" algn="ctr" defTabSz="914354" eaLnBrk="1" fontAlgn="auto" latinLnBrk="1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Tx/>
                  <a:buFont typeface="Calibri"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E3092"/>
                    </a:solidFill>
                    <a:effectLst/>
                    <a:uLnTx/>
                    <a:uFillTx/>
                    <a:latin typeface="+mn-ea"/>
                    <a:ea typeface="+mn-ea"/>
                    <a:cs typeface="Proxima Nova"/>
                    <a:sym typeface="Proxima Nova"/>
                  </a:rPr>
                  <a:t>TEAM</a:t>
                </a: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E3092"/>
                  </a:solidFill>
                  <a:effectLst/>
                  <a:uLnTx/>
                  <a:uFillTx/>
                  <a:latin typeface="+mn-ea"/>
                  <a:ea typeface="+mn-ea"/>
                  <a:cs typeface="Proxima Nova"/>
                  <a:sym typeface="Proxima Nova"/>
                </a:endParaRPr>
              </a:p>
            </p:txBody>
          </p:sp>
        </p:grpSp>
        <p:pic>
          <p:nvPicPr>
            <p:cNvPr id="53" name="Shape 540" descr="Man.png">
              <a:extLst>
                <a:ext uri="{FF2B5EF4-FFF2-40B4-BE49-F238E27FC236}">
                  <a16:creationId xmlns:a16="http://schemas.microsoft.com/office/drawing/2014/main" id="{B4C0213D-550B-AD43-B0EE-908D656F940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38606" y="4517184"/>
              <a:ext cx="166535" cy="4776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Shape 541" descr="Woman.png">
              <a:extLst>
                <a:ext uri="{FF2B5EF4-FFF2-40B4-BE49-F238E27FC236}">
                  <a16:creationId xmlns:a16="http://schemas.microsoft.com/office/drawing/2014/main" id="{18E79B98-2FC4-D04D-917E-7C109A28753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41697" y="4518245"/>
              <a:ext cx="176739" cy="475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Shape 542" descr="Woman.png">
              <a:extLst>
                <a:ext uri="{FF2B5EF4-FFF2-40B4-BE49-F238E27FC236}">
                  <a16:creationId xmlns:a16="http://schemas.microsoft.com/office/drawing/2014/main" id="{BCEC76D7-7882-7D40-9CD5-7542DABA7F1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r="50000"/>
            <a:stretch/>
          </p:blipFill>
          <p:spPr>
            <a:xfrm>
              <a:off x="1455012" y="4519343"/>
              <a:ext cx="87823" cy="4732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6" name="Shape 543">
              <a:extLst>
                <a:ext uri="{FF2B5EF4-FFF2-40B4-BE49-F238E27FC236}">
                  <a16:creationId xmlns:a16="http://schemas.microsoft.com/office/drawing/2014/main" id="{15C6A618-4806-7C44-8A48-F1140E0A6B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3479" y="4158843"/>
              <a:ext cx="303189" cy="721"/>
            </a:xfrm>
            <a:prstGeom prst="straightConnector1">
              <a:avLst/>
            </a:prstGeom>
            <a:noFill/>
            <a:ln w="9525" cap="flat" cmpd="sng">
              <a:solidFill>
                <a:srgbClr val="2E3092"/>
              </a:solidFill>
              <a:prstDash val="dash"/>
              <a:round/>
              <a:headEnd type="triangle" w="lg" len="lg"/>
              <a:tailEnd type="triangle" w="lg" len="lg"/>
            </a:ln>
          </p:spPr>
        </p:cxnSp>
      </p:grpSp>
      <p:pic>
        <p:nvPicPr>
          <p:cNvPr id="60" name="Shape 533">
            <a:extLst>
              <a:ext uri="{FF2B5EF4-FFF2-40B4-BE49-F238E27FC236}">
                <a16:creationId xmlns:a16="http://schemas.microsoft.com/office/drawing/2014/main" id="{BF4BF5F8-D861-3F4A-85F2-89DF4349739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497893" y="4290617"/>
            <a:ext cx="5310176" cy="1517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23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1579-F67A-4D41-A2BE-05C2C9660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ea"/>
                <a:ea typeface="+mn-ea"/>
              </a:rPr>
              <a:t>Pivotal Platform Dojo</a:t>
            </a:r>
          </a:p>
        </p:txBody>
      </p:sp>
      <p:sp>
        <p:nvSpPr>
          <p:cNvPr id="59" name="Pentagon 58">
            <a:extLst>
              <a:ext uri="{FF2B5EF4-FFF2-40B4-BE49-F238E27FC236}">
                <a16:creationId xmlns:a16="http://schemas.microsoft.com/office/drawing/2014/main" id="{335D8256-3555-B24A-B7BE-2650C06F0822}"/>
              </a:ext>
            </a:extLst>
          </p:cNvPr>
          <p:cNvSpPr/>
          <p:nvPr/>
        </p:nvSpPr>
        <p:spPr>
          <a:xfrm>
            <a:off x="3515046" y="2625304"/>
            <a:ext cx="2056059" cy="84664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Inception</a:t>
            </a:r>
            <a:endParaRPr lang="ko-KR" altLang="en-US" sz="2000" dirty="0">
              <a:solidFill>
                <a:srgbClr val="FFFFFF"/>
              </a:solidFill>
              <a:latin typeface="+mn-ea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2F7716D-5B11-B14E-9E0A-8020B6C2731F}"/>
              </a:ext>
            </a:extLst>
          </p:cNvPr>
          <p:cNvGrpSpPr/>
          <p:nvPr/>
        </p:nvGrpSpPr>
        <p:grpSpPr>
          <a:xfrm>
            <a:off x="3223270" y="1842668"/>
            <a:ext cx="8001066" cy="624450"/>
            <a:chOff x="1724506" y="2939866"/>
            <a:chExt cx="4430265" cy="284462"/>
          </a:xfrm>
        </p:grpSpPr>
        <p:sp>
          <p:nvSpPr>
            <p:cNvPr id="73" name="Google Shape;752;p46">
              <a:extLst>
                <a:ext uri="{FF2B5EF4-FFF2-40B4-BE49-F238E27FC236}">
                  <a16:creationId xmlns:a16="http://schemas.microsoft.com/office/drawing/2014/main" id="{3A6FF546-A0D3-324A-9DD7-9CA5E81A69A3}"/>
                </a:ext>
              </a:extLst>
            </p:cNvPr>
            <p:cNvSpPr/>
            <p:nvPr/>
          </p:nvSpPr>
          <p:spPr>
            <a:xfrm>
              <a:off x="1724506" y="2939866"/>
              <a:ext cx="1192110" cy="283800"/>
            </a:xfrm>
            <a:prstGeom prst="chevron">
              <a:avLst>
                <a:gd name="adj" fmla="val 50000"/>
              </a:avLst>
            </a:prstGeom>
            <a:solidFill>
              <a:srgbClr val="1AB9A5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Proxima Nova"/>
                  <a:sym typeface="Proxima Nova"/>
                </a:rPr>
                <a:t>Day 1 &amp; 2</a:t>
              </a: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endParaRPr>
            </a:p>
          </p:txBody>
        </p:sp>
        <p:sp>
          <p:nvSpPr>
            <p:cNvPr id="74" name="Google Shape;756;p46">
              <a:extLst>
                <a:ext uri="{FF2B5EF4-FFF2-40B4-BE49-F238E27FC236}">
                  <a16:creationId xmlns:a16="http://schemas.microsoft.com/office/drawing/2014/main" id="{D1BD5CDE-19FC-4B4E-9740-B031E8E8231F}"/>
                </a:ext>
              </a:extLst>
            </p:cNvPr>
            <p:cNvSpPr/>
            <p:nvPr/>
          </p:nvSpPr>
          <p:spPr>
            <a:xfrm>
              <a:off x="2918971" y="2940528"/>
              <a:ext cx="3235800" cy="283800"/>
            </a:xfrm>
            <a:prstGeom prst="chevron">
              <a:avLst>
                <a:gd name="adj" fmla="val 50000"/>
              </a:avLst>
            </a:prstGeom>
            <a:solidFill>
              <a:srgbClr val="1AB9A5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Proxima Nova"/>
                  <a:sym typeface="Proxima Nova"/>
                </a:rPr>
                <a:t>Week 1 - 4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endParaRPr>
            </a:p>
          </p:txBody>
        </p:sp>
      </p:grpSp>
      <p:sp>
        <p:nvSpPr>
          <p:cNvPr id="125" name="Google Shape;752;p46">
            <a:extLst>
              <a:ext uri="{FF2B5EF4-FFF2-40B4-BE49-F238E27FC236}">
                <a16:creationId xmlns:a16="http://schemas.microsoft.com/office/drawing/2014/main" id="{46EE9099-71BC-874A-89BC-43B94D667BED}"/>
              </a:ext>
            </a:extLst>
          </p:cNvPr>
          <p:cNvSpPr/>
          <p:nvPr/>
        </p:nvSpPr>
        <p:spPr>
          <a:xfrm>
            <a:off x="397566" y="1851437"/>
            <a:ext cx="2835850" cy="622997"/>
          </a:xfrm>
          <a:prstGeom prst="chevron">
            <a:avLst>
              <a:gd name="adj" fmla="val 50000"/>
            </a:avLst>
          </a:prstGeom>
          <a:solidFill>
            <a:srgbClr val="1AB9A5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rPr>
              <a:t>Iteration 0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Proxima Nova"/>
              <a:sym typeface="Proxima Nova"/>
            </a:endParaRPr>
          </a:p>
        </p:txBody>
      </p:sp>
      <p:sp>
        <p:nvSpPr>
          <p:cNvPr id="126" name="Pentagon 125">
            <a:extLst>
              <a:ext uri="{FF2B5EF4-FFF2-40B4-BE49-F238E27FC236}">
                <a16:creationId xmlns:a16="http://schemas.microsoft.com/office/drawing/2014/main" id="{EF0D0540-3D87-BF47-B491-CE9506EECE22}"/>
              </a:ext>
            </a:extLst>
          </p:cNvPr>
          <p:cNvSpPr/>
          <p:nvPr/>
        </p:nvSpPr>
        <p:spPr>
          <a:xfrm>
            <a:off x="397566" y="2620047"/>
            <a:ext cx="3299791" cy="846640"/>
          </a:xfrm>
          <a:prstGeom prst="homePlate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Teaming, scheduling</a:t>
            </a:r>
          </a:p>
          <a:p>
            <a:pPr algn="ctr"/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logistics</a:t>
            </a:r>
            <a:endParaRPr lang="ko-KR" altLang="en-US" sz="200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C49A88C-D844-B343-BC22-40ADC540A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15" y="3530157"/>
            <a:ext cx="7576569" cy="305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4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1579-F67A-4D41-A2BE-05C2C9660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ea"/>
                <a:ea typeface="+mn-ea"/>
              </a:rPr>
              <a:t>Pivotal Platform Dojo</a:t>
            </a:r>
          </a:p>
        </p:txBody>
      </p:sp>
      <p:sp>
        <p:nvSpPr>
          <p:cNvPr id="59" name="Pentagon 58">
            <a:extLst>
              <a:ext uri="{FF2B5EF4-FFF2-40B4-BE49-F238E27FC236}">
                <a16:creationId xmlns:a16="http://schemas.microsoft.com/office/drawing/2014/main" id="{335D8256-3555-B24A-B7BE-2650C06F0822}"/>
              </a:ext>
            </a:extLst>
          </p:cNvPr>
          <p:cNvSpPr/>
          <p:nvPr/>
        </p:nvSpPr>
        <p:spPr>
          <a:xfrm>
            <a:off x="3515046" y="2625304"/>
            <a:ext cx="2056059" cy="84664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Inception</a:t>
            </a:r>
            <a:endParaRPr lang="ko-KR" altLang="en-US" sz="2000" dirty="0">
              <a:solidFill>
                <a:srgbClr val="FFFFFF"/>
              </a:solidFill>
              <a:latin typeface="+mn-ea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2F7716D-5B11-B14E-9E0A-8020B6C2731F}"/>
              </a:ext>
            </a:extLst>
          </p:cNvPr>
          <p:cNvGrpSpPr/>
          <p:nvPr/>
        </p:nvGrpSpPr>
        <p:grpSpPr>
          <a:xfrm>
            <a:off x="3223270" y="1842668"/>
            <a:ext cx="8001066" cy="624450"/>
            <a:chOff x="1724506" y="2939866"/>
            <a:chExt cx="4430265" cy="284462"/>
          </a:xfrm>
        </p:grpSpPr>
        <p:sp>
          <p:nvSpPr>
            <p:cNvPr id="73" name="Google Shape;752;p46">
              <a:extLst>
                <a:ext uri="{FF2B5EF4-FFF2-40B4-BE49-F238E27FC236}">
                  <a16:creationId xmlns:a16="http://schemas.microsoft.com/office/drawing/2014/main" id="{3A6FF546-A0D3-324A-9DD7-9CA5E81A69A3}"/>
                </a:ext>
              </a:extLst>
            </p:cNvPr>
            <p:cNvSpPr/>
            <p:nvPr/>
          </p:nvSpPr>
          <p:spPr>
            <a:xfrm>
              <a:off x="1724506" y="2939866"/>
              <a:ext cx="1192110" cy="283800"/>
            </a:xfrm>
            <a:prstGeom prst="chevron">
              <a:avLst>
                <a:gd name="adj" fmla="val 50000"/>
              </a:avLst>
            </a:prstGeom>
            <a:solidFill>
              <a:srgbClr val="1AB9A5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Proxima Nova"/>
                  <a:sym typeface="Proxima Nova"/>
                </a:rPr>
                <a:t>Day 1 &amp; 2</a:t>
              </a: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endParaRPr>
            </a:p>
          </p:txBody>
        </p:sp>
        <p:sp>
          <p:nvSpPr>
            <p:cNvPr id="74" name="Google Shape;756;p46">
              <a:extLst>
                <a:ext uri="{FF2B5EF4-FFF2-40B4-BE49-F238E27FC236}">
                  <a16:creationId xmlns:a16="http://schemas.microsoft.com/office/drawing/2014/main" id="{D1BD5CDE-19FC-4B4E-9740-B031E8E8231F}"/>
                </a:ext>
              </a:extLst>
            </p:cNvPr>
            <p:cNvSpPr/>
            <p:nvPr/>
          </p:nvSpPr>
          <p:spPr>
            <a:xfrm>
              <a:off x="2918971" y="2940528"/>
              <a:ext cx="3235800" cy="283800"/>
            </a:xfrm>
            <a:prstGeom prst="chevron">
              <a:avLst>
                <a:gd name="adj" fmla="val 50000"/>
              </a:avLst>
            </a:prstGeom>
            <a:solidFill>
              <a:srgbClr val="1AB9A5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Proxima Nova"/>
                  <a:sym typeface="Proxima Nova"/>
                </a:rPr>
                <a:t>Week 1 - 4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endParaRPr>
            </a:p>
          </p:txBody>
        </p:sp>
      </p:grpSp>
      <p:sp>
        <p:nvSpPr>
          <p:cNvPr id="125" name="Google Shape;752;p46">
            <a:extLst>
              <a:ext uri="{FF2B5EF4-FFF2-40B4-BE49-F238E27FC236}">
                <a16:creationId xmlns:a16="http://schemas.microsoft.com/office/drawing/2014/main" id="{46EE9099-71BC-874A-89BC-43B94D667BED}"/>
              </a:ext>
            </a:extLst>
          </p:cNvPr>
          <p:cNvSpPr/>
          <p:nvPr/>
        </p:nvSpPr>
        <p:spPr>
          <a:xfrm>
            <a:off x="397566" y="1851437"/>
            <a:ext cx="2835850" cy="622997"/>
          </a:xfrm>
          <a:prstGeom prst="chevron">
            <a:avLst>
              <a:gd name="adj" fmla="val 50000"/>
            </a:avLst>
          </a:prstGeom>
          <a:solidFill>
            <a:srgbClr val="1AB9A5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rPr>
              <a:t>Iteration 0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Proxima Nova"/>
              <a:sym typeface="Proxima Nova"/>
            </a:endParaRPr>
          </a:p>
        </p:txBody>
      </p:sp>
      <p:sp>
        <p:nvSpPr>
          <p:cNvPr id="126" name="Pentagon 125">
            <a:extLst>
              <a:ext uri="{FF2B5EF4-FFF2-40B4-BE49-F238E27FC236}">
                <a16:creationId xmlns:a16="http://schemas.microsoft.com/office/drawing/2014/main" id="{EF0D0540-3D87-BF47-B491-CE9506EECE22}"/>
              </a:ext>
            </a:extLst>
          </p:cNvPr>
          <p:cNvSpPr/>
          <p:nvPr/>
        </p:nvSpPr>
        <p:spPr>
          <a:xfrm>
            <a:off x="397566" y="2620047"/>
            <a:ext cx="3299791" cy="846640"/>
          </a:xfrm>
          <a:prstGeom prst="homePlate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Teaming, scheduling</a:t>
            </a:r>
          </a:p>
          <a:p>
            <a:pPr algn="ctr"/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logistics</a:t>
            </a:r>
            <a:endParaRPr lang="ko-KR" altLang="en-US" sz="2000" dirty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2765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9E176-33D9-914B-97A8-B9677A994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소개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1366F63-AC31-B445-8487-BC6858FCED6D}"/>
              </a:ext>
            </a:extLst>
          </p:cNvPr>
          <p:cNvSpPr txBox="1">
            <a:spLocks/>
          </p:cNvSpPr>
          <p:nvPr/>
        </p:nvSpPr>
        <p:spPr>
          <a:xfrm>
            <a:off x="721617" y="1862462"/>
            <a:ext cx="5669236" cy="304746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19063" lvl="0" indent="-119063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EFEFEF"/>
              </a:buClr>
              <a:buFont typeface="Arial" charset="0"/>
              <a:buChar char="•"/>
              <a:tabLst/>
              <a:defRPr sz="1400" kern="12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742950" lvl="1" indent="-28575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EFEFEF"/>
              </a:buClr>
              <a:buFont typeface="Proxima Nova"/>
              <a:buChar char="○"/>
              <a:defRPr sz="2800" kern="12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143000" lvl="2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EFEFEF"/>
              </a:buClr>
              <a:buFont typeface="Proxima Nova"/>
              <a:buChar char="■"/>
              <a:defRPr sz="2400" kern="12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600200" lvl="3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EFEFEF"/>
              </a:buClr>
              <a:buFont typeface="Proxima Nova"/>
              <a:buChar char="●"/>
              <a:defRPr sz="2000" kern="12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057400" lvl="4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EFEFEF"/>
              </a:buClr>
              <a:buFont typeface="Proxima Nova"/>
              <a:buChar char="○"/>
              <a:defRPr sz="2000" kern="12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514600" lvl="5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EFEFEF"/>
              </a:buClr>
              <a:buFont typeface="Proxima Nova"/>
              <a:buChar char="■"/>
              <a:defRPr sz="2000" kern="12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2971800" lvl="6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EFEFEF"/>
              </a:buClr>
              <a:buFont typeface="Proxima Nova"/>
              <a:buChar char="●"/>
              <a:defRPr sz="2000" kern="12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429000" lvl="7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EFEFEF"/>
              </a:buClr>
              <a:buFont typeface="Proxima Nova"/>
              <a:buChar char="○"/>
              <a:defRPr sz="2000" kern="12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3886200" lvl="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EFEFEF"/>
              </a:buClr>
              <a:buFont typeface="Proxima Nova"/>
              <a:buChar char="■"/>
              <a:defRPr sz="2000" kern="1200">
                <a:solidFill>
                  <a:srgbClr val="EFEFEF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119063" marR="0" lvl="0" indent="-119063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EFEFEF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Proxima Nova"/>
              </a:rPr>
              <a:t>김민석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Proxima Nova"/>
            </a:endParaRPr>
          </a:p>
          <a:p>
            <a:pPr marL="119063" marR="0" lvl="0" indent="-119063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EFEFEF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Proxima Nova"/>
              </a:rPr>
              <a:t>Solution Architect @ Pivotal</a:t>
            </a:r>
          </a:p>
          <a:p>
            <a:pPr marL="119063" marR="0" lvl="0" indent="-119063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EFEFEF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Proxima Nova"/>
              </a:rPr>
              <a:t>Monitoring System Developer</a:t>
            </a:r>
          </a:p>
          <a:p>
            <a:pPr marL="119063" marR="0" lvl="0" indent="-119063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EFEFEF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Proxima Nova"/>
              </a:rPr>
              <a:t>Software Architect</a:t>
            </a:r>
          </a:p>
          <a:p>
            <a:pPr marL="119063" marR="0" lvl="0" indent="-119063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EFEFEF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sym typeface="Proxima Nova"/>
              </a:rPr>
              <a:t>Software Quality Engineering</a:t>
            </a:r>
          </a:p>
          <a:p>
            <a:pPr marL="0" marR="0" lvl="0" indent="0" algn="l" defTabSz="4572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>
                <a:srgbClr val="EFEFEF"/>
              </a:buClr>
              <a:buSz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sym typeface="Proxima Nov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EBAAF5-DD6E-724F-8B73-A37A532A6CF8}"/>
              </a:ext>
            </a:extLst>
          </p:cNvPr>
          <p:cNvSpPr/>
          <p:nvPr/>
        </p:nvSpPr>
        <p:spPr>
          <a:xfrm>
            <a:off x="721617" y="5636951"/>
            <a:ext cx="98908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Malgun Gothic"/>
                <a:hlinkClick r:id="rId2"/>
              </a:rPr>
              <a:t>https://www.facebook.com/groups/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Malgun Gothic"/>
                <a:hlinkClick r:id="rId2"/>
              </a:rPr>
              <a:t>CloudfoundryKorea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32636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1579-F67A-4D41-A2BE-05C2C9660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ea"/>
                <a:ea typeface="+mn-ea"/>
              </a:rPr>
              <a:t>Pivotal Platform Dojo</a:t>
            </a:r>
          </a:p>
        </p:txBody>
      </p:sp>
      <p:sp>
        <p:nvSpPr>
          <p:cNvPr id="59" name="Pentagon 58">
            <a:extLst>
              <a:ext uri="{FF2B5EF4-FFF2-40B4-BE49-F238E27FC236}">
                <a16:creationId xmlns:a16="http://schemas.microsoft.com/office/drawing/2014/main" id="{335D8256-3555-B24A-B7BE-2650C06F0822}"/>
              </a:ext>
            </a:extLst>
          </p:cNvPr>
          <p:cNvSpPr/>
          <p:nvPr/>
        </p:nvSpPr>
        <p:spPr>
          <a:xfrm>
            <a:off x="3515046" y="2625304"/>
            <a:ext cx="2056059" cy="846640"/>
          </a:xfrm>
          <a:prstGeom prst="homePlate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Inception</a:t>
            </a:r>
            <a:endParaRPr lang="ko-KR" altLang="en-US" sz="20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1" name="Pentagon 60">
            <a:extLst>
              <a:ext uri="{FF2B5EF4-FFF2-40B4-BE49-F238E27FC236}">
                <a16:creationId xmlns:a16="http://schemas.microsoft.com/office/drawing/2014/main" id="{DDD64020-8A21-2347-A270-481E51EC1E74}"/>
              </a:ext>
            </a:extLst>
          </p:cNvPr>
          <p:cNvSpPr/>
          <p:nvPr/>
        </p:nvSpPr>
        <p:spPr>
          <a:xfrm>
            <a:off x="5350659" y="2617144"/>
            <a:ext cx="5848113" cy="84664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Daily Stand-Ups, Pairing, Retros, IPMs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2F7716D-5B11-B14E-9E0A-8020B6C2731F}"/>
              </a:ext>
            </a:extLst>
          </p:cNvPr>
          <p:cNvGrpSpPr/>
          <p:nvPr/>
        </p:nvGrpSpPr>
        <p:grpSpPr>
          <a:xfrm>
            <a:off x="3223270" y="1842668"/>
            <a:ext cx="8001066" cy="624450"/>
            <a:chOff x="1724506" y="2939866"/>
            <a:chExt cx="4430265" cy="284462"/>
          </a:xfrm>
        </p:grpSpPr>
        <p:sp>
          <p:nvSpPr>
            <p:cNvPr id="73" name="Google Shape;752;p46">
              <a:extLst>
                <a:ext uri="{FF2B5EF4-FFF2-40B4-BE49-F238E27FC236}">
                  <a16:creationId xmlns:a16="http://schemas.microsoft.com/office/drawing/2014/main" id="{3A6FF546-A0D3-324A-9DD7-9CA5E81A69A3}"/>
                </a:ext>
              </a:extLst>
            </p:cNvPr>
            <p:cNvSpPr/>
            <p:nvPr/>
          </p:nvSpPr>
          <p:spPr>
            <a:xfrm>
              <a:off x="1724506" y="2939866"/>
              <a:ext cx="1192110" cy="283800"/>
            </a:xfrm>
            <a:prstGeom prst="chevron">
              <a:avLst>
                <a:gd name="adj" fmla="val 50000"/>
              </a:avLst>
            </a:prstGeom>
            <a:solidFill>
              <a:srgbClr val="1AB9A5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Proxima Nova"/>
                  <a:sym typeface="Proxima Nova"/>
                </a:rPr>
                <a:t>Day 1 &amp; 2</a:t>
              </a: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endParaRPr>
            </a:p>
          </p:txBody>
        </p:sp>
        <p:sp>
          <p:nvSpPr>
            <p:cNvPr id="74" name="Google Shape;756;p46">
              <a:extLst>
                <a:ext uri="{FF2B5EF4-FFF2-40B4-BE49-F238E27FC236}">
                  <a16:creationId xmlns:a16="http://schemas.microsoft.com/office/drawing/2014/main" id="{D1BD5CDE-19FC-4B4E-9740-B031E8E8231F}"/>
                </a:ext>
              </a:extLst>
            </p:cNvPr>
            <p:cNvSpPr/>
            <p:nvPr/>
          </p:nvSpPr>
          <p:spPr>
            <a:xfrm>
              <a:off x="2918971" y="2940528"/>
              <a:ext cx="3235800" cy="283800"/>
            </a:xfrm>
            <a:prstGeom prst="chevron">
              <a:avLst>
                <a:gd name="adj" fmla="val 50000"/>
              </a:avLst>
            </a:prstGeom>
            <a:solidFill>
              <a:srgbClr val="1AB9A5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Proxima Nova"/>
                  <a:sym typeface="Proxima Nova"/>
                </a:rPr>
                <a:t>Week 1 - 4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endParaRPr>
            </a:p>
          </p:txBody>
        </p:sp>
      </p:grpSp>
      <p:sp>
        <p:nvSpPr>
          <p:cNvPr id="125" name="Google Shape;752;p46">
            <a:extLst>
              <a:ext uri="{FF2B5EF4-FFF2-40B4-BE49-F238E27FC236}">
                <a16:creationId xmlns:a16="http://schemas.microsoft.com/office/drawing/2014/main" id="{46EE9099-71BC-874A-89BC-43B94D667BED}"/>
              </a:ext>
            </a:extLst>
          </p:cNvPr>
          <p:cNvSpPr/>
          <p:nvPr/>
        </p:nvSpPr>
        <p:spPr>
          <a:xfrm>
            <a:off x="397566" y="1851437"/>
            <a:ext cx="2835850" cy="622997"/>
          </a:xfrm>
          <a:prstGeom prst="chevron">
            <a:avLst>
              <a:gd name="adj" fmla="val 50000"/>
            </a:avLst>
          </a:prstGeom>
          <a:solidFill>
            <a:srgbClr val="1AB9A5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rPr>
              <a:t>Iteration 0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Proxima Nova"/>
              <a:sym typeface="Proxima Nova"/>
            </a:endParaRPr>
          </a:p>
        </p:txBody>
      </p:sp>
      <p:sp>
        <p:nvSpPr>
          <p:cNvPr id="126" name="Pentagon 125">
            <a:extLst>
              <a:ext uri="{FF2B5EF4-FFF2-40B4-BE49-F238E27FC236}">
                <a16:creationId xmlns:a16="http://schemas.microsoft.com/office/drawing/2014/main" id="{EF0D0540-3D87-BF47-B491-CE9506EECE22}"/>
              </a:ext>
            </a:extLst>
          </p:cNvPr>
          <p:cNvSpPr/>
          <p:nvPr/>
        </p:nvSpPr>
        <p:spPr>
          <a:xfrm>
            <a:off x="397566" y="2620047"/>
            <a:ext cx="3299791" cy="846640"/>
          </a:xfrm>
          <a:prstGeom prst="homePlate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Teaming, scheduling</a:t>
            </a:r>
          </a:p>
          <a:p>
            <a:pPr algn="ctr"/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logistics</a:t>
            </a:r>
            <a:endParaRPr lang="ko-KR" altLang="en-US" sz="2000" dirty="0">
              <a:solidFill>
                <a:srgbClr val="FFFFFF"/>
              </a:solidFill>
              <a:latin typeface="+mn-e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F8C1B5-1E24-3F46-9E93-F5A56F0CE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33" y="4313923"/>
            <a:ext cx="11716831" cy="95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1579-F67A-4D41-A2BE-05C2C9660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On-Going </a:t>
            </a:r>
            <a:r>
              <a:rPr 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Iteration </a:t>
            </a:r>
            <a:r>
              <a:rPr lang="en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Schedule </a:t>
            </a:r>
            <a:r>
              <a:rPr lang="en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(Week 2  - Week N)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7F7F74-CEB6-3949-8FF5-E49473628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51" y="1782886"/>
            <a:ext cx="10592098" cy="451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91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1579-F67A-4D41-A2BE-05C2C9660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ea"/>
                <a:ea typeface="+mn-ea"/>
              </a:rPr>
              <a:t>Pivotal Platform Dojo &gt; IPM</a:t>
            </a:r>
          </a:p>
        </p:txBody>
      </p:sp>
      <p:sp>
        <p:nvSpPr>
          <p:cNvPr id="59" name="Pentagon 58">
            <a:extLst>
              <a:ext uri="{FF2B5EF4-FFF2-40B4-BE49-F238E27FC236}">
                <a16:creationId xmlns:a16="http://schemas.microsoft.com/office/drawing/2014/main" id="{335D8256-3555-B24A-B7BE-2650C06F0822}"/>
              </a:ext>
            </a:extLst>
          </p:cNvPr>
          <p:cNvSpPr/>
          <p:nvPr/>
        </p:nvSpPr>
        <p:spPr>
          <a:xfrm>
            <a:off x="3515046" y="2625304"/>
            <a:ext cx="2056059" cy="846640"/>
          </a:xfrm>
          <a:prstGeom prst="homePlate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Inception</a:t>
            </a:r>
            <a:endParaRPr lang="ko-KR" altLang="en-US" sz="20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61" name="Pentagon 60">
            <a:extLst>
              <a:ext uri="{FF2B5EF4-FFF2-40B4-BE49-F238E27FC236}">
                <a16:creationId xmlns:a16="http://schemas.microsoft.com/office/drawing/2014/main" id="{DDD64020-8A21-2347-A270-481E51EC1E74}"/>
              </a:ext>
            </a:extLst>
          </p:cNvPr>
          <p:cNvSpPr/>
          <p:nvPr/>
        </p:nvSpPr>
        <p:spPr>
          <a:xfrm>
            <a:off x="5350659" y="2617144"/>
            <a:ext cx="5848113" cy="846640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Daily Stand-Ups, Pairing, Retros, IPMs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2F7716D-5B11-B14E-9E0A-8020B6C2731F}"/>
              </a:ext>
            </a:extLst>
          </p:cNvPr>
          <p:cNvGrpSpPr/>
          <p:nvPr/>
        </p:nvGrpSpPr>
        <p:grpSpPr>
          <a:xfrm>
            <a:off x="3223270" y="1842668"/>
            <a:ext cx="8001066" cy="624450"/>
            <a:chOff x="1724506" y="2939866"/>
            <a:chExt cx="4430265" cy="284462"/>
          </a:xfrm>
        </p:grpSpPr>
        <p:sp>
          <p:nvSpPr>
            <p:cNvPr id="73" name="Google Shape;752;p46">
              <a:extLst>
                <a:ext uri="{FF2B5EF4-FFF2-40B4-BE49-F238E27FC236}">
                  <a16:creationId xmlns:a16="http://schemas.microsoft.com/office/drawing/2014/main" id="{3A6FF546-A0D3-324A-9DD7-9CA5E81A69A3}"/>
                </a:ext>
              </a:extLst>
            </p:cNvPr>
            <p:cNvSpPr/>
            <p:nvPr/>
          </p:nvSpPr>
          <p:spPr>
            <a:xfrm>
              <a:off x="1724506" y="2939866"/>
              <a:ext cx="1192110" cy="283800"/>
            </a:xfrm>
            <a:prstGeom prst="chevron">
              <a:avLst>
                <a:gd name="adj" fmla="val 50000"/>
              </a:avLst>
            </a:prstGeom>
            <a:solidFill>
              <a:srgbClr val="1AB9A5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Proxima Nova"/>
                  <a:sym typeface="Proxima Nova"/>
                </a:rPr>
                <a:t>Day 1 &amp; 2</a:t>
              </a: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endParaRPr>
            </a:p>
          </p:txBody>
        </p:sp>
        <p:sp>
          <p:nvSpPr>
            <p:cNvPr id="74" name="Google Shape;756;p46">
              <a:extLst>
                <a:ext uri="{FF2B5EF4-FFF2-40B4-BE49-F238E27FC236}">
                  <a16:creationId xmlns:a16="http://schemas.microsoft.com/office/drawing/2014/main" id="{D1BD5CDE-19FC-4B4E-9740-B031E8E8231F}"/>
                </a:ext>
              </a:extLst>
            </p:cNvPr>
            <p:cNvSpPr/>
            <p:nvPr/>
          </p:nvSpPr>
          <p:spPr>
            <a:xfrm>
              <a:off x="2918971" y="2940528"/>
              <a:ext cx="3235800" cy="283800"/>
            </a:xfrm>
            <a:prstGeom prst="chevron">
              <a:avLst>
                <a:gd name="adj" fmla="val 50000"/>
              </a:avLst>
            </a:prstGeom>
            <a:solidFill>
              <a:srgbClr val="1AB9A5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+mn-ea"/>
                  <a:cs typeface="Proxima Nova"/>
                  <a:sym typeface="Proxima Nova"/>
                </a:rPr>
                <a:t>Week 1 - 4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endParaRPr>
            </a:p>
          </p:txBody>
        </p:sp>
      </p:grpSp>
      <p:sp>
        <p:nvSpPr>
          <p:cNvPr id="125" name="Google Shape;752;p46">
            <a:extLst>
              <a:ext uri="{FF2B5EF4-FFF2-40B4-BE49-F238E27FC236}">
                <a16:creationId xmlns:a16="http://schemas.microsoft.com/office/drawing/2014/main" id="{46EE9099-71BC-874A-89BC-43B94D667BED}"/>
              </a:ext>
            </a:extLst>
          </p:cNvPr>
          <p:cNvSpPr/>
          <p:nvPr/>
        </p:nvSpPr>
        <p:spPr>
          <a:xfrm>
            <a:off x="397566" y="1851437"/>
            <a:ext cx="2835850" cy="622997"/>
          </a:xfrm>
          <a:prstGeom prst="chevron">
            <a:avLst>
              <a:gd name="adj" fmla="val 50000"/>
            </a:avLst>
          </a:prstGeom>
          <a:solidFill>
            <a:srgbClr val="1AB9A5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+mn-ea"/>
                <a:cs typeface="Proxima Nova"/>
                <a:sym typeface="Proxima Nova"/>
              </a:rPr>
              <a:t>Iteration 0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ea"/>
              <a:ea typeface="+mn-ea"/>
              <a:cs typeface="Proxima Nova"/>
              <a:sym typeface="Proxima Nova"/>
            </a:endParaRPr>
          </a:p>
        </p:txBody>
      </p:sp>
      <p:sp>
        <p:nvSpPr>
          <p:cNvPr id="126" name="Pentagon 125">
            <a:extLst>
              <a:ext uri="{FF2B5EF4-FFF2-40B4-BE49-F238E27FC236}">
                <a16:creationId xmlns:a16="http://schemas.microsoft.com/office/drawing/2014/main" id="{EF0D0540-3D87-BF47-B491-CE9506EECE22}"/>
              </a:ext>
            </a:extLst>
          </p:cNvPr>
          <p:cNvSpPr/>
          <p:nvPr/>
        </p:nvSpPr>
        <p:spPr>
          <a:xfrm>
            <a:off x="397566" y="2620047"/>
            <a:ext cx="3299791" cy="846640"/>
          </a:xfrm>
          <a:prstGeom prst="homePlate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Teaming, scheduling</a:t>
            </a:r>
          </a:p>
          <a:p>
            <a:pPr algn="ctr"/>
            <a:r>
              <a:rPr lang="en-US" altLang="ko-KR" sz="2000" dirty="0">
                <a:solidFill>
                  <a:srgbClr val="FFFFFF"/>
                </a:solidFill>
                <a:latin typeface="+mn-ea"/>
              </a:rPr>
              <a:t>logistics</a:t>
            </a:r>
            <a:endParaRPr lang="ko-KR" altLang="en-US" sz="2000" dirty="0">
              <a:solidFill>
                <a:srgbClr val="FFFF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85961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1579-F67A-4D41-A2BE-05C2C9660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ea"/>
                <a:ea typeface="+mn-ea"/>
              </a:rPr>
              <a:t>Pivotal Platform Dojo &gt; daily stand up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9BAB7D-C7A0-4F46-98C4-79C68E748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582" y="2290721"/>
            <a:ext cx="5310902" cy="352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26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1579-F67A-4D41-A2BE-05C2C9660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ea"/>
              </a:rPr>
              <a:t>Pivotal Platform Dojo &gt; Pair Activity</a:t>
            </a:r>
            <a:endParaRPr lang="en-US" dirty="0">
              <a:latin typeface="+mn-ea"/>
              <a:ea typeface="+mn-ea"/>
            </a:endParaRPr>
          </a:p>
        </p:txBody>
      </p:sp>
      <p:pic>
        <p:nvPicPr>
          <p:cNvPr id="14" name="Google Shape;322;p37">
            <a:extLst>
              <a:ext uri="{FF2B5EF4-FFF2-40B4-BE49-F238E27FC236}">
                <a16:creationId xmlns:a16="http://schemas.microsoft.com/office/drawing/2014/main" id="{115CA665-BB8E-8E4E-9C17-1029AB5C9E4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093" y="2578035"/>
            <a:ext cx="3534253" cy="265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844" descr="Process-Pairing-05.jpg">
            <a:extLst>
              <a:ext uri="{FF2B5EF4-FFF2-40B4-BE49-F238E27FC236}">
                <a16:creationId xmlns:a16="http://schemas.microsoft.com/office/drawing/2014/main" id="{A06F4568-80ED-0E40-A32D-E3D2B8821D6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983" b="20430"/>
          <a:stretch/>
        </p:blipFill>
        <p:spPr>
          <a:xfrm>
            <a:off x="4179802" y="3020349"/>
            <a:ext cx="3207125" cy="1766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589ACF-05A1-1345-9EB5-B1F1019BD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101" y="2252964"/>
            <a:ext cx="3300832" cy="330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38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1579-F67A-4D41-A2BE-05C2C9660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ea"/>
              </a:rPr>
              <a:t>Pivotal Platform Dojo &gt; Platform Capability</a:t>
            </a:r>
            <a:endParaRPr lang="en-US" dirty="0">
              <a:latin typeface="+mn-ea"/>
              <a:ea typeface="+mn-ea"/>
            </a:endParaRPr>
          </a:p>
        </p:txBody>
      </p:sp>
      <p:pic>
        <p:nvPicPr>
          <p:cNvPr id="8" name="Google Shape;315;p36">
            <a:extLst>
              <a:ext uri="{FF2B5EF4-FFF2-40B4-BE49-F238E27FC236}">
                <a16:creationId xmlns:a16="http://schemas.microsoft.com/office/drawing/2014/main" id="{E1ECD14D-212E-A14E-9A07-D45561D447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1210" y="1786718"/>
            <a:ext cx="3979716" cy="250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16;p30">
            <a:extLst>
              <a:ext uri="{FF2B5EF4-FFF2-40B4-BE49-F238E27FC236}">
                <a16:creationId xmlns:a16="http://schemas.microsoft.com/office/drawing/2014/main" id="{A8C0F68F-9AC5-DD4C-8E09-AFE093CB8B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0921" y="2561941"/>
            <a:ext cx="5069210" cy="22386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3088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4482A-D128-FB45-A544-7718BE48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ea"/>
              </a:rPr>
              <a:t>Pivotal Platform Dojo &gt; App Onboarding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16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1579-F67A-4D41-A2BE-05C2C9660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ea"/>
              </a:rPr>
              <a:t>Pivotal Platform Dojo &gt; Retrospective</a:t>
            </a:r>
            <a:endParaRPr lang="en-US" dirty="0">
              <a:latin typeface="+mn-ea"/>
              <a:ea typeface="+mn-ea"/>
            </a:endParaRPr>
          </a:p>
        </p:txBody>
      </p:sp>
      <p:pic>
        <p:nvPicPr>
          <p:cNvPr id="12" name="Google Shape;574;p64">
            <a:extLst>
              <a:ext uri="{FF2B5EF4-FFF2-40B4-BE49-F238E27FC236}">
                <a16:creationId xmlns:a16="http://schemas.microsoft.com/office/drawing/2014/main" id="{A6EB547A-EE40-0547-BF03-DDC76E0B33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5998" y="2487466"/>
            <a:ext cx="8388509" cy="33261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3721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86">
            <a:extLst>
              <a:ext uri="{FF2B5EF4-FFF2-40B4-BE49-F238E27FC236}">
                <a16:creationId xmlns:a16="http://schemas.microsoft.com/office/drawing/2014/main" id="{BDBA62D5-2140-C342-A5FA-9F318D7B2781}"/>
              </a:ext>
            </a:extLst>
          </p:cNvPr>
          <p:cNvSpPr txBox="1">
            <a:spLocks/>
          </p:cNvSpPr>
          <p:nvPr/>
        </p:nvSpPr>
        <p:spPr>
          <a:xfrm>
            <a:off x="1515120" y="1789194"/>
            <a:ext cx="7519129" cy="44645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91425" rIns="91425" bIns="91425" rtlCol="0" anchor="t" anchorCtr="0">
            <a:noAutofit/>
          </a:bodyPr>
          <a:lstStyle>
            <a:lvl1pPr marL="228589" indent="-228589" algn="l" defTabSz="91435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■"/>
            </a:pPr>
            <a:r>
              <a:rPr lang="ko-KR" altLang="en-US" sz="3200" dirty="0">
                <a:latin typeface="Malgun Gothic"/>
                <a:ea typeface="Malgun Gothic"/>
                <a:cs typeface="Malgun Gothic"/>
                <a:sym typeface="Proxima Nova"/>
              </a:rPr>
              <a:t>플랫폼</a:t>
            </a:r>
            <a:r>
              <a:rPr lang="en-US" altLang="ko-KR" sz="3200" dirty="0">
                <a:latin typeface="Malgun Gothic"/>
                <a:ea typeface="Malgun Gothic"/>
                <a:cs typeface="Malgun Gothic"/>
                <a:sym typeface="Proxima Nova"/>
              </a:rPr>
              <a:t> </a:t>
            </a:r>
            <a:r>
              <a:rPr lang="ko-KR" altLang="en-US" sz="3200" dirty="0">
                <a:latin typeface="Malgun Gothic"/>
                <a:ea typeface="Malgun Gothic"/>
                <a:cs typeface="Malgun Gothic"/>
                <a:sym typeface="Proxima Nova"/>
              </a:rPr>
              <a:t>팀의 필요성</a:t>
            </a:r>
            <a:endParaRPr lang="en-US" altLang="ko-KR" sz="3200" dirty="0">
              <a:latin typeface="Malgun Gothic"/>
              <a:ea typeface="Malgun Gothic"/>
              <a:cs typeface="Malgun Gothic"/>
              <a:sym typeface="Proxima Nova"/>
            </a:endParaRPr>
          </a:p>
          <a:p>
            <a:pPr marL="457200" indent="-342900"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■"/>
            </a:pPr>
            <a:r>
              <a:rPr lang="ko-KR" altLang="en-US" sz="3200" dirty="0" err="1">
                <a:latin typeface="Malgun Gothic"/>
                <a:ea typeface="Malgun Gothic"/>
                <a:cs typeface="Malgun Gothic"/>
                <a:sym typeface="Proxima Nova"/>
              </a:rPr>
              <a:t>피보탈의</a:t>
            </a:r>
            <a:r>
              <a:rPr lang="ko-KR" altLang="en-US" sz="3200" dirty="0">
                <a:latin typeface="Malgun Gothic"/>
                <a:ea typeface="Malgun Gothic"/>
                <a:cs typeface="Malgun Gothic"/>
                <a:sym typeface="Proxima Nova"/>
              </a:rPr>
              <a:t> 접근방법</a:t>
            </a:r>
            <a:endParaRPr lang="en-US" altLang="ko-KR" sz="3200" dirty="0">
              <a:latin typeface="Malgun Gothic"/>
              <a:ea typeface="Malgun Gothic"/>
              <a:cs typeface="Malgun Gothic"/>
              <a:sym typeface="Proxima Nova"/>
            </a:endParaRPr>
          </a:p>
          <a:p>
            <a:pPr marL="457200" indent="-342900"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■"/>
            </a:pPr>
            <a:r>
              <a:rPr lang="ko-KR" altLang="en-US" sz="3200" dirty="0">
                <a:latin typeface="Malgun Gothic"/>
                <a:ea typeface="Malgun Gothic"/>
                <a:cs typeface="Malgun Gothic"/>
                <a:sym typeface="Proxima Nova"/>
              </a:rPr>
              <a:t>플랫폼 도조 서비스란</a:t>
            </a:r>
            <a:r>
              <a:rPr lang="en-US" altLang="ko-KR" sz="3200" dirty="0">
                <a:latin typeface="Malgun Gothic"/>
                <a:ea typeface="Malgun Gothic"/>
                <a:cs typeface="Malgun Gothic"/>
                <a:sym typeface="Proxima Nova"/>
              </a:rPr>
              <a:t>?</a:t>
            </a:r>
          </a:p>
          <a:p>
            <a:pPr marL="457200" indent="-342900"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■"/>
            </a:pPr>
            <a:r>
              <a:rPr lang="ko-KR" altLang="en-US" sz="3200" dirty="0">
                <a:latin typeface="Malgun Gothic"/>
                <a:ea typeface="Malgun Gothic"/>
                <a:cs typeface="Malgun Gothic"/>
                <a:sym typeface="Proxima Nova"/>
              </a:rPr>
              <a:t>도조서비스가 성공하려면</a:t>
            </a:r>
            <a:endParaRPr lang="en-US" altLang="ko-KR" sz="3200" dirty="0">
              <a:latin typeface="Malgun Gothic"/>
              <a:ea typeface="Malgun Gothic"/>
              <a:cs typeface="Malgun Gothic"/>
              <a:sym typeface="Proxima Nova"/>
            </a:endParaRPr>
          </a:p>
          <a:p>
            <a:pPr marL="114300" indent="0">
              <a:spcAft>
                <a:spcPts val="2000"/>
              </a:spcAft>
              <a:buClr>
                <a:schemeClr val="lt2"/>
              </a:buClr>
              <a:buSzPct val="100000"/>
              <a:buNone/>
            </a:pPr>
            <a:endParaRPr lang="en-US" altLang="ko-KR" sz="3200" dirty="0">
              <a:latin typeface="Malgun Gothic"/>
              <a:ea typeface="Malgun Gothic"/>
              <a:cs typeface="Malgun Gothic"/>
              <a:sym typeface="Proxima Nova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DF0C9-A54D-AC45-BA27-4679E362F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00" y="1187954"/>
            <a:ext cx="11550800" cy="525200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목차</a:t>
            </a:r>
            <a:endParaRPr lang="en-US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668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36"/>
          <p:cNvPicPr preferRelativeResize="0"/>
          <p:nvPr/>
        </p:nvPicPr>
        <p:blipFill rotWithShape="1">
          <a:blip r:embed="rId3">
            <a:alphaModFix/>
          </a:blip>
          <a:srcRect t="2490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6"/>
          <p:cNvSpPr/>
          <p:nvPr/>
        </p:nvSpPr>
        <p:spPr>
          <a:xfrm>
            <a:off x="0" y="267"/>
            <a:ext cx="12192000" cy="6858000"/>
          </a:xfrm>
          <a:prstGeom prst="rect">
            <a:avLst/>
          </a:prstGeom>
          <a:solidFill>
            <a:srgbClr val="00253E">
              <a:alpha val="7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00253E"/>
              </a:solidFill>
              <a:latin typeface="Malgun Gothic" panose="020B0503020000020004" pitchFamily="34" charset="-127"/>
              <a:ea typeface="Malgun Gothic" panose="020B0503020000020004" pitchFamily="34" charset="-127"/>
              <a:sym typeface="Arial"/>
            </a:endParaRPr>
          </a:p>
        </p:txBody>
      </p:sp>
      <p:sp>
        <p:nvSpPr>
          <p:cNvPr id="489" name="Google Shape;489;p36"/>
          <p:cNvSpPr/>
          <p:nvPr/>
        </p:nvSpPr>
        <p:spPr>
          <a:xfrm>
            <a:off x="1849800" y="2100600"/>
            <a:ext cx="8492400" cy="26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130000"/>
              </a:lnSpc>
              <a:buClr>
                <a:schemeClr val="folHlink"/>
              </a:buClr>
            </a:pPr>
            <a:r>
              <a:rPr lang="en" sz="40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“</a:t>
            </a:r>
            <a:r>
              <a:rPr lang="en" sz="40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Success is a </a:t>
            </a:r>
            <a:r>
              <a:rPr lang="en" sz="40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Platform Product</a:t>
            </a:r>
            <a:r>
              <a:rPr lang="en" sz="40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, </a:t>
            </a:r>
          </a:p>
          <a:p>
            <a:pPr algn="ctr">
              <a:lnSpc>
                <a:spcPct val="130000"/>
              </a:lnSpc>
              <a:buClr>
                <a:schemeClr val="folHlink"/>
              </a:buClr>
            </a:pPr>
            <a:r>
              <a:rPr lang="en" sz="40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a</a:t>
            </a:r>
            <a:r>
              <a:rPr lang="en" sz="40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 Balanced Team</a:t>
            </a:r>
            <a:r>
              <a:rPr lang="ko-KR" altLang="en-US" sz="40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 </a:t>
            </a:r>
            <a:r>
              <a:rPr lang="en-US" altLang="ko-KR" sz="40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(dedicated)</a:t>
            </a:r>
            <a:r>
              <a:rPr lang="en" sz="40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,</a:t>
            </a:r>
            <a:endParaRPr sz="40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Proxima Nova"/>
              <a:sym typeface="Proxima Nova"/>
            </a:endParaRPr>
          </a:p>
          <a:p>
            <a:pPr algn="ctr">
              <a:lnSpc>
                <a:spcPct val="130000"/>
              </a:lnSpc>
              <a:buClr>
                <a:schemeClr val="folHlink"/>
              </a:buClr>
              <a:buSzPts val="1100"/>
            </a:pPr>
            <a:r>
              <a:rPr lang="en" sz="40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and a</a:t>
            </a:r>
            <a:r>
              <a:rPr lang="en" sz="40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 Path to Production”</a:t>
            </a:r>
            <a:endParaRPr sz="4000" b="1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Proxima Nova"/>
              <a:sym typeface="Proxima Nova"/>
            </a:endParaRPr>
          </a:p>
        </p:txBody>
      </p:sp>
      <p:grpSp>
        <p:nvGrpSpPr>
          <p:cNvPr id="490" name="Google Shape;490;p36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491" name="Google Shape;491;p3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499" name="Google Shape;499;p36"/>
          <p:cNvGrpSpPr/>
          <p:nvPr/>
        </p:nvGrpSpPr>
        <p:grpSpPr>
          <a:xfrm>
            <a:off x="4893461" y="1903004"/>
            <a:ext cx="2405089" cy="2942453"/>
            <a:chOff x="1007275" y="1371817"/>
            <a:chExt cx="4345500" cy="2303350"/>
          </a:xfrm>
        </p:grpSpPr>
        <p:cxnSp>
          <p:nvCxnSpPr>
            <p:cNvPr id="500" name="Google Shape;500;p36"/>
            <p:cNvCxnSpPr/>
            <p:nvPr/>
          </p:nvCxnSpPr>
          <p:spPr>
            <a:xfrm>
              <a:off x="1007275" y="1371817"/>
              <a:ext cx="43455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36"/>
            <p:cNvCxnSpPr/>
            <p:nvPr/>
          </p:nvCxnSpPr>
          <p:spPr>
            <a:xfrm>
              <a:off x="1007275" y="3675167"/>
              <a:ext cx="43455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2" name="Google Shape;502;p36"/>
          <p:cNvSpPr txBox="1"/>
          <p:nvPr/>
        </p:nvSpPr>
        <p:spPr>
          <a:xfrm>
            <a:off x="306200" y="4692667"/>
            <a:ext cx="11579600" cy="19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533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(Success is NOT installation of PCF; that is easy)</a:t>
            </a:r>
            <a:endParaRPr sz="2533" b="1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0991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86">
            <a:extLst>
              <a:ext uri="{FF2B5EF4-FFF2-40B4-BE49-F238E27FC236}">
                <a16:creationId xmlns:a16="http://schemas.microsoft.com/office/drawing/2014/main" id="{BDBA62D5-2140-C342-A5FA-9F318D7B2781}"/>
              </a:ext>
            </a:extLst>
          </p:cNvPr>
          <p:cNvSpPr txBox="1">
            <a:spLocks/>
          </p:cNvSpPr>
          <p:nvPr/>
        </p:nvSpPr>
        <p:spPr>
          <a:xfrm>
            <a:off x="1515120" y="1789194"/>
            <a:ext cx="7519129" cy="44645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91425" rIns="91425" bIns="91425" rtlCol="0" anchor="t" anchorCtr="0">
            <a:noAutofit/>
          </a:bodyPr>
          <a:lstStyle>
            <a:lvl1pPr marL="228589" indent="-228589" algn="l" defTabSz="91435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■"/>
            </a:pPr>
            <a:r>
              <a:rPr lang="ko-KR" altLang="en-US" sz="3200" dirty="0">
                <a:latin typeface="Malgun Gothic"/>
                <a:ea typeface="Malgun Gothic"/>
                <a:cs typeface="Malgun Gothic"/>
                <a:sym typeface="Proxima Nova"/>
              </a:rPr>
              <a:t>플랫폼</a:t>
            </a:r>
            <a:r>
              <a:rPr lang="en-US" altLang="ko-KR" sz="3200" dirty="0">
                <a:latin typeface="Malgun Gothic"/>
                <a:ea typeface="Malgun Gothic"/>
                <a:cs typeface="Malgun Gothic"/>
                <a:sym typeface="Proxima Nova"/>
              </a:rPr>
              <a:t> </a:t>
            </a:r>
            <a:r>
              <a:rPr lang="ko-KR" altLang="en-US" sz="3200" dirty="0">
                <a:latin typeface="Malgun Gothic"/>
                <a:ea typeface="Malgun Gothic"/>
                <a:cs typeface="Malgun Gothic"/>
                <a:sym typeface="Proxima Nova"/>
              </a:rPr>
              <a:t>팀의 필요성</a:t>
            </a:r>
            <a:endParaRPr lang="en-US" altLang="ko-KR" sz="3200" dirty="0">
              <a:latin typeface="Malgun Gothic"/>
              <a:ea typeface="Malgun Gothic"/>
              <a:cs typeface="Malgun Gothic"/>
              <a:sym typeface="Proxima Nova"/>
            </a:endParaRPr>
          </a:p>
          <a:p>
            <a:pPr marL="457200" indent="-342900"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■"/>
            </a:pPr>
            <a:r>
              <a:rPr lang="ko-KR" altLang="en-US" sz="3200" dirty="0" err="1">
                <a:latin typeface="Malgun Gothic"/>
                <a:ea typeface="Malgun Gothic"/>
                <a:cs typeface="Malgun Gothic"/>
                <a:sym typeface="Proxima Nova"/>
              </a:rPr>
              <a:t>피보탈의</a:t>
            </a:r>
            <a:r>
              <a:rPr lang="ko-KR" altLang="en-US" sz="3200" dirty="0">
                <a:latin typeface="Malgun Gothic"/>
                <a:ea typeface="Malgun Gothic"/>
                <a:cs typeface="Malgun Gothic"/>
                <a:sym typeface="Proxima Nova"/>
              </a:rPr>
              <a:t> 접근방법</a:t>
            </a:r>
            <a:endParaRPr lang="en-US" altLang="ko-KR" sz="3200" dirty="0">
              <a:latin typeface="Malgun Gothic"/>
              <a:ea typeface="Malgun Gothic"/>
              <a:cs typeface="Malgun Gothic"/>
              <a:sym typeface="Proxima Nova"/>
            </a:endParaRPr>
          </a:p>
          <a:p>
            <a:pPr marL="457200" indent="-342900"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■"/>
            </a:pPr>
            <a:r>
              <a:rPr lang="ko-KR" altLang="en-US" sz="3200" dirty="0">
                <a:latin typeface="Malgun Gothic"/>
                <a:ea typeface="Malgun Gothic"/>
                <a:cs typeface="Malgun Gothic"/>
                <a:sym typeface="Proxima Nova"/>
              </a:rPr>
              <a:t>플랫폼 도조 서비스란</a:t>
            </a:r>
            <a:r>
              <a:rPr lang="en-US" altLang="ko-KR" sz="3200" dirty="0">
                <a:latin typeface="Malgun Gothic"/>
                <a:ea typeface="Malgun Gothic"/>
                <a:cs typeface="Malgun Gothic"/>
                <a:sym typeface="Proxima Nova"/>
              </a:rPr>
              <a:t>?</a:t>
            </a:r>
          </a:p>
          <a:p>
            <a:pPr marL="457200" indent="-342900"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■"/>
            </a:pPr>
            <a:r>
              <a:rPr lang="ko-KR" altLang="en-US" sz="3200" dirty="0">
                <a:latin typeface="Malgun Gothic"/>
                <a:ea typeface="Malgun Gothic"/>
                <a:cs typeface="Malgun Gothic"/>
                <a:sym typeface="Proxima Nova"/>
              </a:rPr>
              <a:t>도조서비스가 성공하려면</a:t>
            </a:r>
            <a:endParaRPr lang="en-US" altLang="ko-KR" sz="3200" dirty="0">
              <a:latin typeface="Malgun Gothic"/>
              <a:ea typeface="Malgun Gothic"/>
              <a:cs typeface="Malgun Gothic"/>
              <a:sym typeface="Proxima Nova"/>
            </a:endParaRPr>
          </a:p>
          <a:p>
            <a:pPr marL="114300" indent="0">
              <a:spcAft>
                <a:spcPts val="2000"/>
              </a:spcAft>
              <a:buClr>
                <a:schemeClr val="lt2"/>
              </a:buClr>
              <a:buSzPct val="100000"/>
              <a:buNone/>
            </a:pPr>
            <a:endParaRPr lang="en-US" altLang="ko-KR" sz="3200" dirty="0">
              <a:latin typeface="Malgun Gothic"/>
              <a:ea typeface="Malgun Gothic"/>
              <a:cs typeface="Malgun Gothic"/>
              <a:sym typeface="Proxima Nova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DF0C9-A54D-AC45-BA27-4679E362F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00" y="1187954"/>
            <a:ext cx="11550800" cy="525200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목차</a:t>
            </a:r>
            <a:endParaRPr lang="en-US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249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7A672-AF3F-3E4A-982C-30796006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Culture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09FBA-3494-BB43-8C78-AD0D913C2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85" y="1956816"/>
            <a:ext cx="11738629" cy="403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54B919-D18F-B844-BD93-3E6FBC0C8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vs Agile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2A225-A13D-1E4D-8D98-3FF26ED791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2221" y="1747986"/>
            <a:ext cx="8587558" cy="4757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5047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36"/>
          <p:cNvPicPr preferRelativeResize="0"/>
          <p:nvPr/>
        </p:nvPicPr>
        <p:blipFill rotWithShape="1">
          <a:blip r:embed="rId3">
            <a:alphaModFix/>
          </a:blip>
          <a:srcRect t="2490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6"/>
          <p:cNvSpPr/>
          <p:nvPr/>
        </p:nvSpPr>
        <p:spPr>
          <a:xfrm>
            <a:off x="0" y="267"/>
            <a:ext cx="12192000" cy="6858000"/>
          </a:xfrm>
          <a:prstGeom prst="rect">
            <a:avLst/>
          </a:prstGeom>
          <a:solidFill>
            <a:srgbClr val="00253E">
              <a:alpha val="7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rgbClr val="00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6"/>
          <p:cNvSpPr/>
          <p:nvPr/>
        </p:nvSpPr>
        <p:spPr>
          <a:xfrm>
            <a:off x="1849800" y="2100600"/>
            <a:ext cx="8492400" cy="26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lnSpc>
                <a:spcPct val="130000"/>
              </a:lnSpc>
              <a:buClr>
                <a:schemeClr val="folHlink"/>
              </a:buClr>
            </a:pPr>
            <a:r>
              <a:rPr lang="en-US" sz="4000" b="1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+ Sponsorship</a:t>
            </a:r>
            <a:endParaRPr sz="4000" b="1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Proxima Nova"/>
              <a:sym typeface="Proxima Nova"/>
            </a:endParaRPr>
          </a:p>
        </p:txBody>
      </p:sp>
      <p:grpSp>
        <p:nvGrpSpPr>
          <p:cNvPr id="490" name="Google Shape;490;p36"/>
          <p:cNvGrpSpPr/>
          <p:nvPr/>
        </p:nvGrpSpPr>
        <p:grpSpPr>
          <a:xfrm>
            <a:off x="383367" y="6472741"/>
            <a:ext cx="846552" cy="198288"/>
            <a:chOff x="1841475" y="2392725"/>
            <a:chExt cx="3928925" cy="920275"/>
          </a:xfrm>
        </p:grpSpPr>
        <p:sp>
          <p:nvSpPr>
            <p:cNvPr id="491" name="Google Shape;491;p36"/>
            <p:cNvSpPr/>
            <p:nvPr/>
          </p:nvSpPr>
          <p:spPr>
            <a:xfrm>
              <a:off x="257417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2816875" y="2626700"/>
              <a:ext cx="703700" cy="686300"/>
            </a:xfrm>
            <a:custGeom>
              <a:avLst/>
              <a:gdLst/>
              <a:ahLst/>
              <a:cxnLst/>
              <a:rect l="l" t="t" r="r" b="b"/>
              <a:pathLst>
                <a:path w="28148" h="27452" extrusionOk="0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3557125" y="2626700"/>
              <a:ext cx="614900" cy="685700"/>
            </a:xfrm>
            <a:custGeom>
              <a:avLst/>
              <a:gdLst/>
              <a:ahLst/>
              <a:cxnLst/>
              <a:rect l="l" t="t" r="r" b="b"/>
              <a:pathLst>
                <a:path w="24596" h="27428" extrusionOk="0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4732275" y="2617400"/>
              <a:ext cx="582350" cy="679925"/>
            </a:xfrm>
            <a:custGeom>
              <a:avLst/>
              <a:gdLst/>
              <a:ahLst/>
              <a:cxnLst/>
              <a:rect l="l" t="t" r="r" b="b"/>
              <a:pathLst>
                <a:path w="23294" h="27197" extrusionOk="0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5448725" y="2392725"/>
              <a:ext cx="139950" cy="905175"/>
            </a:xfrm>
            <a:custGeom>
              <a:avLst/>
              <a:gdLst/>
              <a:ahLst/>
              <a:cxnLst/>
              <a:rect l="l" t="t" r="r" b="b"/>
              <a:pathLst>
                <a:path w="5598" h="36207" extrusionOk="0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1841475" y="2392725"/>
              <a:ext cx="617775" cy="904600"/>
            </a:xfrm>
            <a:custGeom>
              <a:avLst/>
              <a:gdLst/>
              <a:ahLst/>
              <a:cxnLst/>
              <a:rect l="l" t="t" r="r" b="b"/>
              <a:pathLst>
                <a:path w="24711" h="36184" extrusionOk="0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4278825" y="2482125"/>
              <a:ext cx="369275" cy="814025"/>
            </a:xfrm>
            <a:custGeom>
              <a:avLst/>
              <a:gdLst/>
              <a:ahLst/>
              <a:cxnLst/>
              <a:rect l="l" t="t" r="r" b="b"/>
              <a:pathLst>
                <a:path w="14771" h="32561" extrusionOk="0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5652525" y="3180600"/>
              <a:ext cx="117875" cy="117300"/>
            </a:xfrm>
            <a:custGeom>
              <a:avLst/>
              <a:gdLst/>
              <a:ahLst/>
              <a:cxnLst/>
              <a:rect l="l" t="t" r="r" b="b"/>
              <a:pathLst>
                <a:path w="4715" h="4692" extrusionOk="0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533"/>
            </a:p>
          </p:txBody>
        </p:sp>
      </p:grpSp>
      <p:grpSp>
        <p:nvGrpSpPr>
          <p:cNvPr id="499" name="Google Shape;499;p36"/>
          <p:cNvGrpSpPr/>
          <p:nvPr/>
        </p:nvGrpSpPr>
        <p:grpSpPr>
          <a:xfrm>
            <a:off x="4893461" y="1903004"/>
            <a:ext cx="2405089" cy="2942453"/>
            <a:chOff x="1007275" y="1371817"/>
            <a:chExt cx="4345500" cy="2303350"/>
          </a:xfrm>
        </p:grpSpPr>
        <p:cxnSp>
          <p:nvCxnSpPr>
            <p:cNvPr id="500" name="Google Shape;500;p36"/>
            <p:cNvCxnSpPr/>
            <p:nvPr/>
          </p:nvCxnSpPr>
          <p:spPr>
            <a:xfrm>
              <a:off x="1007275" y="1371817"/>
              <a:ext cx="43455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36"/>
            <p:cNvCxnSpPr/>
            <p:nvPr/>
          </p:nvCxnSpPr>
          <p:spPr>
            <a:xfrm>
              <a:off x="1007275" y="3675167"/>
              <a:ext cx="4345500" cy="0"/>
            </a:xfrm>
            <a:prstGeom prst="straightConnector1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97781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4"/>
          <p:cNvSpPr txBox="1"/>
          <p:nvPr/>
        </p:nvSpPr>
        <p:spPr>
          <a:xfrm>
            <a:off x="1661473" y="5281182"/>
            <a:ext cx="2152400" cy="12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" sz="3733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Startup</a:t>
            </a:r>
            <a:endParaRPr sz="2533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Proxima Nova"/>
              <a:sym typeface="Proxima Nova"/>
            </a:endParaRPr>
          </a:p>
          <a:p>
            <a:pPr algn="ctr">
              <a:buClr>
                <a:schemeClr val="lt1"/>
              </a:buClr>
            </a:pPr>
            <a:r>
              <a:rPr lang="en" sz="3733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Velocity</a:t>
            </a:r>
            <a:endParaRPr sz="3733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Proxima Nova"/>
              <a:sym typeface="Proxima Nova"/>
            </a:endParaRPr>
          </a:p>
        </p:txBody>
      </p:sp>
      <p:sp>
        <p:nvSpPr>
          <p:cNvPr id="394" name="Google Shape;394;p34"/>
          <p:cNvSpPr txBox="1"/>
          <p:nvPr/>
        </p:nvSpPr>
        <p:spPr>
          <a:xfrm>
            <a:off x="4500302" y="5314082"/>
            <a:ext cx="2641200" cy="12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chemeClr val="lt1"/>
              </a:buClr>
            </a:pPr>
            <a:r>
              <a:rPr lang="en" sz="3733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Enterprise</a:t>
            </a:r>
            <a:endParaRPr sz="2533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Proxima Nova"/>
              <a:sym typeface="Proxima Nova"/>
            </a:endParaRPr>
          </a:p>
          <a:p>
            <a:pPr algn="ctr">
              <a:buClr>
                <a:schemeClr val="lt1"/>
              </a:buClr>
            </a:pPr>
            <a:r>
              <a:rPr lang="en" sz="3733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oxima Nova"/>
                <a:sym typeface="Proxima Nova"/>
              </a:rPr>
              <a:t>Reliability</a:t>
            </a:r>
            <a:endParaRPr sz="3733" b="1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Proxima Nova"/>
              <a:sym typeface="Proxima Nova"/>
            </a:endParaRPr>
          </a:p>
        </p:txBody>
      </p:sp>
      <p:sp>
        <p:nvSpPr>
          <p:cNvPr id="398" name="Google Shape;398;p34"/>
          <p:cNvSpPr txBox="1"/>
          <p:nvPr/>
        </p:nvSpPr>
        <p:spPr>
          <a:xfrm>
            <a:off x="3820429" y="5324433"/>
            <a:ext cx="7172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chemeClr val="lt1"/>
              </a:buClr>
            </a:pPr>
            <a:r>
              <a:rPr lang="en" sz="7200" dirty="0">
                <a:solidFill>
                  <a:schemeClr val="tx1"/>
                </a:solidFill>
                <a:latin typeface="+mn-ea"/>
                <a:ea typeface="+mn-ea"/>
                <a:cs typeface="Proxima Nova Semibold"/>
                <a:sym typeface="Proxima Nova Semibold"/>
              </a:rPr>
              <a:t>+</a:t>
            </a:r>
            <a:endParaRPr sz="7200" dirty="0">
              <a:solidFill>
                <a:schemeClr val="tx1"/>
              </a:solidFill>
              <a:latin typeface="+mn-ea"/>
              <a:ea typeface="+mn-ea"/>
              <a:cs typeface="Proxima Nova Semibold"/>
              <a:sym typeface="Proxima Nova Semibold"/>
            </a:endParaRPr>
          </a:p>
        </p:txBody>
      </p:sp>
      <p:sp>
        <p:nvSpPr>
          <p:cNvPr id="39" name="Google Shape;508;p37">
            <a:extLst>
              <a:ext uri="{FF2B5EF4-FFF2-40B4-BE49-F238E27FC236}">
                <a16:creationId xmlns:a16="http://schemas.microsoft.com/office/drawing/2014/main" id="{F715D636-8D00-7449-B762-A4D87F7E59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>
              <a:buClr>
                <a:schemeClr val="folHlink"/>
              </a:buClr>
              <a:buSzPts val="1100"/>
            </a:pPr>
            <a:r>
              <a:rPr lang="ko-KR" altLang="en-US" sz="2800" dirty="0">
                <a:solidFill>
                  <a:schemeClr val="tx1"/>
                </a:solidFill>
                <a:latin typeface="+mn-ea"/>
                <a:ea typeface="+mn-ea"/>
              </a:rPr>
              <a:t>소프트웨어 개발 문화를 혁신하는 가장 확실한 방법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58678C-E36E-EB48-A770-83B5AD2A8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701" y="1711060"/>
            <a:ext cx="6836664" cy="3657248"/>
          </a:xfrm>
          <a:prstGeom prst="rect">
            <a:avLst/>
          </a:prstGeom>
        </p:spPr>
      </p:pic>
      <p:sp>
        <p:nvSpPr>
          <p:cNvPr id="13" name="Google Shape;508;p37">
            <a:extLst>
              <a:ext uri="{FF2B5EF4-FFF2-40B4-BE49-F238E27FC236}">
                <a16:creationId xmlns:a16="http://schemas.microsoft.com/office/drawing/2014/main" id="{9318B606-1D7E-DB4B-B2FA-040C85B0712B}"/>
              </a:ext>
            </a:extLst>
          </p:cNvPr>
          <p:cNvSpPr txBox="1">
            <a:spLocks/>
          </p:cNvSpPr>
          <p:nvPr/>
        </p:nvSpPr>
        <p:spPr>
          <a:xfrm>
            <a:off x="7141502" y="5281182"/>
            <a:ext cx="5050498" cy="1142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roxima Nova"/>
              <a:buNone/>
              <a:defRPr sz="2667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Proxima Nova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= Platform DOJO</a:t>
            </a:r>
          </a:p>
        </p:txBody>
      </p:sp>
    </p:spTree>
    <p:extLst>
      <p:ext uri="{BB962C8B-B14F-4D97-AF65-F5344CB8AC3E}">
        <p14:creationId xmlns:p14="http://schemas.microsoft.com/office/powerpoint/2010/main" val="208820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0"/>
      <p:bldP spid="394" grpId="0"/>
      <p:bldP spid="39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177">
            <a:extLst>
              <a:ext uri="{FF2B5EF4-FFF2-40B4-BE49-F238E27FC236}">
                <a16:creationId xmlns:a16="http://schemas.microsoft.com/office/drawing/2014/main" id="{2FA00951-6C74-4D41-9EBC-E5EFF8E699AA}"/>
              </a:ext>
            </a:extLst>
          </p:cNvPr>
          <p:cNvSpPr/>
          <p:nvPr/>
        </p:nvSpPr>
        <p:spPr>
          <a:xfrm>
            <a:off x="2478521" y="1719982"/>
            <a:ext cx="6785400" cy="684763"/>
          </a:xfrm>
          <a:prstGeom prst="rect">
            <a:avLst/>
          </a:prstGeom>
          <a:solidFill>
            <a:srgbClr val="2E2C91">
              <a:alpha val="1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7">
              <a:buSzPts val="1100"/>
              <a:defRPr/>
            </a:pPr>
            <a:endParaRPr sz="1400" dirty="0">
              <a:latin typeface="+mn-ea"/>
              <a:ea typeface="+mn-ea"/>
            </a:endParaRPr>
          </a:p>
        </p:txBody>
      </p:sp>
      <p:sp>
        <p:nvSpPr>
          <p:cNvPr id="30" name="Shape 1177">
            <a:extLst>
              <a:ext uri="{FF2B5EF4-FFF2-40B4-BE49-F238E27FC236}">
                <a16:creationId xmlns:a16="http://schemas.microsoft.com/office/drawing/2014/main" id="{715D41C3-145F-EA41-8DC6-C80EEB27392A}"/>
              </a:ext>
            </a:extLst>
          </p:cNvPr>
          <p:cNvSpPr/>
          <p:nvPr/>
        </p:nvSpPr>
        <p:spPr>
          <a:xfrm>
            <a:off x="2478521" y="3500496"/>
            <a:ext cx="6785400" cy="684763"/>
          </a:xfrm>
          <a:prstGeom prst="rect">
            <a:avLst/>
          </a:prstGeom>
          <a:solidFill>
            <a:srgbClr val="2E2C91">
              <a:alpha val="1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7">
              <a:buSzPts val="1100"/>
              <a:defRPr/>
            </a:pPr>
            <a:endParaRPr sz="1400" dirty="0">
              <a:latin typeface="+mn-ea"/>
              <a:ea typeface="+mn-ea"/>
            </a:endParaRPr>
          </a:p>
        </p:txBody>
      </p:sp>
      <p:sp>
        <p:nvSpPr>
          <p:cNvPr id="31" name="Shape 1177">
            <a:extLst>
              <a:ext uri="{FF2B5EF4-FFF2-40B4-BE49-F238E27FC236}">
                <a16:creationId xmlns:a16="http://schemas.microsoft.com/office/drawing/2014/main" id="{E850B58F-1250-1449-8E0D-7E6BFB338CCA}"/>
              </a:ext>
            </a:extLst>
          </p:cNvPr>
          <p:cNvSpPr/>
          <p:nvPr/>
        </p:nvSpPr>
        <p:spPr>
          <a:xfrm>
            <a:off x="2458686" y="5666582"/>
            <a:ext cx="6785400" cy="684763"/>
          </a:xfrm>
          <a:prstGeom prst="rect">
            <a:avLst/>
          </a:prstGeom>
          <a:solidFill>
            <a:srgbClr val="2E2C91">
              <a:alpha val="1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7">
              <a:buSzPts val="1100"/>
              <a:defRPr/>
            </a:pPr>
            <a:endParaRPr sz="1400" dirty="0">
              <a:latin typeface="+mn-ea"/>
              <a:ea typeface="+mn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C15F8-9944-224F-B6F6-2AFA58CD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비즈니스 속도를 만족하기 어려운 전통적인</a:t>
            </a:r>
            <a:r>
              <a:rPr lang="en-US" altLang="ko-KR" dirty="0">
                <a:latin typeface="+mn-ea"/>
                <a:ea typeface="+mn-ea"/>
              </a:rPr>
              <a:t> IT</a:t>
            </a:r>
            <a:r>
              <a:rPr lang="ko-KR" altLang="en-US" dirty="0">
                <a:latin typeface="+mn-ea"/>
                <a:ea typeface="+mn-ea"/>
              </a:rPr>
              <a:t>구조</a:t>
            </a:r>
            <a:endParaRPr lang="en-US" dirty="0">
              <a:latin typeface="+mn-ea"/>
              <a:ea typeface="+mn-ea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61537E-24C4-8A4F-8F8F-97E1A784A833}"/>
              </a:ext>
            </a:extLst>
          </p:cNvPr>
          <p:cNvGrpSpPr/>
          <p:nvPr/>
        </p:nvGrpSpPr>
        <p:grpSpPr>
          <a:xfrm>
            <a:off x="4254391" y="1742076"/>
            <a:ext cx="1925263" cy="564957"/>
            <a:chOff x="908237" y="1389579"/>
            <a:chExt cx="1925263" cy="5649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BDCB78-FBC0-884A-972B-6E4D81755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237" y="1401093"/>
              <a:ext cx="206707" cy="55344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D53525-5766-F64F-9240-155A590B5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783" y="1389579"/>
              <a:ext cx="206707" cy="5534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87B15B-CF70-DD43-A552-D398F998B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7021" y="1398869"/>
              <a:ext cx="206707" cy="55344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6EE433-A1F8-114F-8E18-4C97EF96412F}"/>
                </a:ext>
              </a:extLst>
            </p:cNvPr>
            <p:cNvSpPr/>
            <p:nvPr/>
          </p:nvSpPr>
          <p:spPr>
            <a:xfrm>
              <a:off x="1879393" y="1466244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77">
                <a:defRPr/>
              </a:pPr>
              <a:r>
                <a:rPr lang="ko-KR" altLang="en-US" sz="2000" b="1" dirty="0" err="1">
                  <a:latin typeface="+mn-ea"/>
                  <a:ea typeface="+mn-ea"/>
                </a:rPr>
                <a:t>현업팀</a:t>
              </a:r>
              <a:endParaRPr lang="en-US" sz="2000" b="1" dirty="0">
                <a:latin typeface="+mn-ea"/>
                <a:ea typeface="+mn-ea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AB7254-F760-5E4A-8C4B-70FE89F1BF17}"/>
              </a:ext>
            </a:extLst>
          </p:cNvPr>
          <p:cNvGrpSpPr/>
          <p:nvPr/>
        </p:nvGrpSpPr>
        <p:grpSpPr>
          <a:xfrm>
            <a:off x="4270500" y="3508710"/>
            <a:ext cx="3809184" cy="564957"/>
            <a:chOff x="908237" y="1389579"/>
            <a:chExt cx="3809184" cy="56495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0169DAC-EE87-684C-A0CB-07214971B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237" y="1401093"/>
              <a:ext cx="206707" cy="55344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6DA9DEB-37AD-134E-8106-5C7C3497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783" y="1389579"/>
              <a:ext cx="206707" cy="55344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11C8E3-A342-174C-8074-D48C2A172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7021" y="1398869"/>
              <a:ext cx="206707" cy="55344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399E9-D2A3-434A-96B2-248715314B2C}"/>
                </a:ext>
              </a:extLst>
            </p:cNvPr>
            <p:cNvSpPr/>
            <p:nvPr/>
          </p:nvSpPr>
          <p:spPr>
            <a:xfrm>
              <a:off x="1958332" y="1512971"/>
              <a:ext cx="2759089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77">
                <a:defRPr/>
              </a:pPr>
              <a:r>
                <a:rPr lang="ko-KR" altLang="en-US" sz="2000" b="1" dirty="0">
                  <a:latin typeface="+mn-ea"/>
                  <a:ea typeface="+mn-ea"/>
                </a:rPr>
                <a:t>개발팀</a:t>
              </a:r>
              <a:r>
                <a:rPr lang="en-US" altLang="ko-KR" sz="2000" b="1" dirty="0">
                  <a:latin typeface="+mn-ea"/>
                  <a:ea typeface="+mn-ea"/>
                </a:rPr>
                <a:t> </a:t>
              </a:r>
              <a:r>
                <a:rPr lang="en-US" sz="2000" b="1" dirty="0">
                  <a:latin typeface="+mn-ea"/>
                  <a:ea typeface="+mn-ea"/>
                </a:rPr>
                <a:t>(</a:t>
              </a:r>
              <a:r>
                <a:rPr lang="ko-KR" altLang="en-US" sz="2000" b="1" dirty="0">
                  <a:latin typeface="+mn-ea"/>
                  <a:ea typeface="+mn-ea"/>
                </a:rPr>
                <a:t>애플리케이션</a:t>
              </a:r>
              <a:r>
                <a:rPr lang="en-US" altLang="ko-KR" sz="2000" b="1" dirty="0">
                  <a:latin typeface="+mn-ea"/>
                  <a:ea typeface="+mn-ea"/>
                </a:rPr>
                <a:t>)</a:t>
              </a:r>
              <a:endParaRPr lang="en-US" sz="2000" b="1" dirty="0">
                <a:latin typeface="+mn-ea"/>
                <a:ea typeface="+mn-ea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39074-6276-8344-A323-5D048500E796}"/>
              </a:ext>
            </a:extLst>
          </p:cNvPr>
          <p:cNvGrpSpPr/>
          <p:nvPr/>
        </p:nvGrpSpPr>
        <p:grpSpPr>
          <a:xfrm>
            <a:off x="4297080" y="5709942"/>
            <a:ext cx="3223817" cy="564957"/>
            <a:chOff x="908237" y="1389579"/>
            <a:chExt cx="3223819" cy="56495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C6B374D-1511-7E49-B017-048089C07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237" y="1401093"/>
              <a:ext cx="206707" cy="55344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D74513-F219-6B44-B747-B991267A2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783" y="1389579"/>
              <a:ext cx="206707" cy="55344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4C3AD31-D232-854F-B3F9-14D9554C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7021" y="1398869"/>
              <a:ext cx="206707" cy="553442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B3D6E9-DC41-334F-8E69-BFC3BAA42F00}"/>
                </a:ext>
              </a:extLst>
            </p:cNvPr>
            <p:cNvSpPr/>
            <p:nvPr/>
          </p:nvSpPr>
          <p:spPr>
            <a:xfrm>
              <a:off x="1816997" y="1493256"/>
              <a:ext cx="2315059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77">
                <a:defRPr/>
              </a:pPr>
              <a:r>
                <a:rPr lang="en-US" altLang="ko-KR" sz="2000" b="1" dirty="0">
                  <a:latin typeface="+mn-ea"/>
                  <a:ea typeface="+mn-ea"/>
                </a:rPr>
                <a:t>IT </a:t>
              </a:r>
              <a:r>
                <a:rPr lang="ko-KR" altLang="en-US" sz="2000" b="1" dirty="0" err="1">
                  <a:latin typeface="+mn-ea"/>
                  <a:ea typeface="+mn-ea"/>
                </a:rPr>
                <a:t>운영팀</a:t>
              </a:r>
              <a:r>
                <a:rPr lang="en-US" altLang="ko-KR" sz="2000" b="1" dirty="0">
                  <a:latin typeface="+mn-ea"/>
                  <a:ea typeface="+mn-ea"/>
                </a:rPr>
                <a:t> (</a:t>
              </a:r>
              <a:r>
                <a:rPr lang="ko-KR" altLang="en-US" sz="2000" b="1" dirty="0">
                  <a:latin typeface="+mn-ea"/>
                  <a:ea typeface="+mn-ea"/>
                </a:rPr>
                <a:t>인프라</a:t>
              </a:r>
              <a:r>
                <a:rPr lang="en-US" altLang="ko-KR" sz="2000" b="1" dirty="0">
                  <a:latin typeface="+mn-ea"/>
                  <a:ea typeface="+mn-ea"/>
                </a:rPr>
                <a:t>)</a:t>
              </a:r>
              <a:endParaRPr lang="en-US" sz="2000" b="1" dirty="0">
                <a:latin typeface="+mn-ea"/>
                <a:ea typeface="+mn-ea"/>
              </a:endParaRPr>
            </a:p>
          </p:txBody>
        </p:sp>
      </p:grp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9B14C80A-8C53-0642-B37E-E7C73FB1BB31}"/>
              </a:ext>
            </a:extLst>
          </p:cNvPr>
          <p:cNvSpPr/>
          <p:nvPr/>
        </p:nvSpPr>
        <p:spPr>
          <a:xfrm>
            <a:off x="6152345" y="2599075"/>
            <a:ext cx="2406868" cy="707299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000" b="1" dirty="0">
                <a:solidFill>
                  <a:prstClr val="white"/>
                </a:solidFill>
                <a:latin typeface="+mn-ea"/>
                <a:ea typeface="+mn-ea"/>
              </a:rPr>
              <a:t>Monolith App</a:t>
            </a:r>
          </a:p>
          <a:p>
            <a:pPr algn="ctr" defTabSz="914377">
              <a:defRPr/>
            </a:pPr>
            <a:r>
              <a:rPr lang="en-US" sz="2000" b="1" dirty="0">
                <a:solidFill>
                  <a:prstClr val="white"/>
                </a:solidFill>
                <a:latin typeface="+mn-ea"/>
                <a:ea typeface="+mn-ea"/>
              </a:rPr>
              <a:t>Architecture</a:t>
            </a:r>
          </a:p>
        </p:txBody>
      </p:sp>
      <p:grpSp>
        <p:nvGrpSpPr>
          <p:cNvPr id="50" name="Google Shape;425;p32">
            <a:extLst>
              <a:ext uri="{FF2B5EF4-FFF2-40B4-BE49-F238E27FC236}">
                <a16:creationId xmlns:a16="http://schemas.microsoft.com/office/drawing/2014/main" id="{4ED00844-E0B3-A946-93ED-A6654352F273}"/>
              </a:ext>
            </a:extLst>
          </p:cNvPr>
          <p:cNvGrpSpPr/>
          <p:nvPr/>
        </p:nvGrpSpPr>
        <p:grpSpPr>
          <a:xfrm>
            <a:off x="2947914" y="5141636"/>
            <a:ext cx="5500996" cy="535643"/>
            <a:chOff x="1604915" y="4476750"/>
            <a:chExt cx="6051035" cy="589200"/>
          </a:xfrm>
        </p:grpSpPr>
        <p:pic>
          <p:nvPicPr>
            <p:cNvPr id="51" name="Google Shape;426;p32">
              <a:extLst>
                <a:ext uri="{FF2B5EF4-FFF2-40B4-BE49-F238E27FC236}">
                  <a16:creationId xmlns:a16="http://schemas.microsoft.com/office/drawing/2014/main" id="{98C0C392-68CB-1C40-A304-60E18435EBE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04915" y="4584441"/>
              <a:ext cx="747000" cy="29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427;p32">
              <a:extLst>
                <a:ext uri="{FF2B5EF4-FFF2-40B4-BE49-F238E27FC236}">
                  <a16:creationId xmlns:a16="http://schemas.microsoft.com/office/drawing/2014/main" id="{1B7E689A-0545-DE48-B8B5-EE6975C85D5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61850" y="4516120"/>
              <a:ext cx="494100" cy="49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428;p32" descr="microsoft-azure.png">
              <a:extLst>
                <a:ext uri="{FF2B5EF4-FFF2-40B4-BE49-F238E27FC236}">
                  <a16:creationId xmlns:a16="http://schemas.microsoft.com/office/drawing/2014/main" id="{3EA81D31-138E-FD42-BB55-E5D77496A0B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783640" y="4551875"/>
              <a:ext cx="1386900" cy="39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429;p32" descr="logo_lockup_cloud_platform_icon_vertical.png">
              <a:extLst>
                <a:ext uri="{FF2B5EF4-FFF2-40B4-BE49-F238E27FC236}">
                  <a16:creationId xmlns:a16="http://schemas.microsoft.com/office/drawing/2014/main" id="{73472679-C0CF-A54D-BB41-1C01A1170B66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15509" y="4476750"/>
              <a:ext cx="953700" cy="58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430;p32" descr="1000px-Vmware.svg.png">
              <a:extLst>
                <a:ext uri="{FF2B5EF4-FFF2-40B4-BE49-F238E27FC236}">
                  <a16:creationId xmlns:a16="http://schemas.microsoft.com/office/drawing/2014/main" id="{FA27B334-0877-AB40-B3AB-DA5F8DDC85BC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85524" y="4683807"/>
              <a:ext cx="858900" cy="140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683A7907-501B-A645-8ED7-18F362D7887B}"/>
              </a:ext>
            </a:extLst>
          </p:cNvPr>
          <p:cNvSpPr/>
          <p:nvPr/>
        </p:nvSpPr>
        <p:spPr>
          <a:xfrm>
            <a:off x="3059890" y="4269766"/>
            <a:ext cx="2406868" cy="707299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000" b="1" dirty="0">
                <a:solidFill>
                  <a:prstClr val="white"/>
                </a:solidFill>
                <a:latin typeface="+mn-ea"/>
                <a:ea typeface="+mn-ea"/>
              </a:rPr>
              <a:t>Ticket </a:t>
            </a:r>
            <a:r>
              <a:rPr lang="ko-KR" altLang="en-US" sz="2000" b="1" dirty="0">
                <a:solidFill>
                  <a:prstClr val="white"/>
                </a:solidFill>
                <a:latin typeface="+mn-ea"/>
                <a:ea typeface="+mn-ea"/>
              </a:rPr>
              <a:t>기반</a:t>
            </a:r>
            <a:endParaRPr lang="en-US" altLang="ko-KR" sz="2000" b="1" dirty="0">
              <a:solidFill>
                <a:prstClr val="white"/>
              </a:solidFill>
              <a:latin typeface="+mn-ea"/>
              <a:ea typeface="+mn-ea"/>
            </a:endParaRPr>
          </a:p>
          <a:p>
            <a:pPr algn="ctr" defTabSz="914377">
              <a:defRPr/>
            </a:pPr>
            <a:r>
              <a:rPr lang="en-US" sz="2000" b="1" dirty="0">
                <a:solidFill>
                  <a:prstClr val="white"/>
                </a:solidFill>
                <a:latin typeface="+mn-ea"/>
                <a:ea typeface="+mn-ea"/>
              </a:rPr>
              <a:t>Operation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16CEF12-F3CE-7144-8109-CCD83AEB01B9}"/>
              </a:ext>
            </a:extLst>
          </p:cNvPr>
          <p:cNvSpPr/>
          <p:nvPr/>
        </p:nvSpPr>
        <p:spPr>
          <a:xfrm>
            <a:off x="3093646" y="2579991"/>
            <a:ext cx="2406868" cy="707299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000" b="1" dirty="0">
                <a:solidFill>
                  <a:prstClr val="white"/>
                </a:solidFill>
                <a:latin typeface="+mn-ea"/>
                <a:ea typeface="+mn-ea"/>
              </a:rPr>
              <a:t>Waterfall </a:t>
            </a:r>
          </a:p>
          <a:p>
            <a:pPr algn="ctr" defTabSz="914377">
              <a:defRPr/>
            </a:pPr>
            <a:r>
              <a:rPr lang="en-US" sz="2000" b="1" dirty="0">
                <a:solidFill>
                  <a:prstClr val="white"/>
                </a:solidFill>
                <a:latin typeface="+mn-ea"/>
                <a:ea typeface="+mn-ea"/>
              </a:rPr>
              <a:t>Software Dev 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CF65B8F0-FC9B-4E43-BA20-99601AB17CCA}"/>
              </a:ext>
            </a:extLst>
          </p:cNvPr>
          <p:cNvSpPr/>
          <p:nvPr/>
        </p:nvSpPr>
        <p:spPr>
          <a:xfrm>
            <a:off x="6214851" y="4290559"/>
            <a:ext cx="2406868" cy="707299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ko-KR" altLang="en-US" sz="2000" b="1" dirty="0">
                <a:solidFill>
                  <a:prstClr val="white"/>
                </a:solidFill>
                <a:latin typeface="+mn-ea"/>
                <a:ea typeface="+mn-ea"/>
              </a:rPr>
              <a:t>개발</a:t>
            </a:r>
            <a:r>
              <a:rPr lang="en-US" altLang="ko-KR" sz="2000" b="1" dirty="0">
                <a:solidFill>
                  <a:prstClr val="white"/>
                </a:solidFill>
                <a:latin typeface="+mn-ea"/>
                <a:ea typeface="+mn-ea"/>
              </a:rPr>
              <a:t>/</a:t>
            </a:r>
            <a:r>
              <a:rPr lang="ko-KR" altLang="en-US" sz="2000" b="1" dirty="0">
                <a:solidFill>
                  <a:prstClr val="white"/>
                </a:solidFill>
                <a:latin typeface="+mn-ea"/>
                <a:ea typeface="+mn-ea"/>
              </a:rPr>
              <a:t>운영 분리</a:t>
            </a:r>
            <a:endParaRPr lang="en-US" sz="2000" b="1" dirty="0">
              <a:solidFill>
                <a:prstClr val="white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875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6" grpId="0" animBg="1"/>
      <p:bldP spid="57" grpId="0" animBg="1"/>
      <p:bldP spid="5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177">
            <a:extLst>
              <a:ext uri="{FF2B5EF4-FFF2-40B4-BE49-F238E27FC236}">
                <a16:creationId xmlns:a16="http://schemas.microsoft.com/office/drawing/2014/main" id="{2FA00951-6C74-4D41-9EBC-E5EFF8E699AA}"/>
              </a:ext>
            </a:extLst>
          </p:cNvPr>
          <p:cNvSpPr/>
          <p:nvPr/>
        </p:nvSpPr>
        <p:spPr>
          <a:xfrm>
            <a:off x="2478521" y="1719982"/>
            <a:ext cx="6785400" cy="684763"/>
          </a:xfrm>
          <a:prstGeom prst="rect">
            <a:avLst/>
          </a:prstGeom>
          <a:solidFill>
            <a:srgbClr val="2E2C91">
              <a:alpha val="1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7">
              <a:buSzPts val="1100"/>
              <a:defRPr/>
            </a:pPr>
            <a:endParaRPr sz="1400" dirty="0">
              <a:latin typeface="+mn-ea"/>
              <a:ea typeface="+mn-ea"/>
            </a:endParaRPr>
          </a:p>
        </p:txBody>
      </p:sp>
      <p:sp>
        <p:nvSpPr>
          <p:cNvPr id="30" name="Shape 1177">
            <a:extLst>
              <a:ext uri="{FF2B5EF4-FFF2-40B4-BE49-F238E27FC236}">
                <a16:creationId xmlns:a16="http://schemas.microsoft.com/office/drawing/2014/main" id="{715D41C3-145F-EA41-8DC6-C80EEB27392A}"/>
              </a:ext>
            </a:extLst>
          </p:cNvPr>
          <p:cNvSpPr/>
          <p:nvPr/>
        </p:nvSpPr>
        <p:spPr>
          <a:xfrm>
            <a:off x="2478521" y="3500496"/>
            <a:ext cx="6785400" cy="684763"/>
          </a:xfrm>
          <a:prstGeom prst="rect">
            <a:avLst/>
          </a:prstGeom>
          <a:solidFill>
            <a:srgbClr val="2E2C91">
              <a:alpha val="1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7">
              <a:buSzPts val="1100"/>
              <a:defRPr/>
            </a:pPr>
            <a:endParaRPr sz="1400" dirty="0">
              <a:latin typeface="+mn-ea"/>
              <a:ea typeface="+mn-ea"/>
            </a:endParaRPr>
          </a:p>
        </p:txBody>
      </p:sp>
      <p:sp>
        <p:nvSpPr>
          <p:cNvPr id="31" name="Shape 1177">
            <a:extLst>
              <a:ext uri="{FF2B5EF4-FFF2-40B4-BE49-F238E27FC236}">
                <a16:creationId xmlns:a16="http://schemas.microsoft.com/office/drawing/2014/main" id="{E850B58F-1250-1449-8E0D-7E6BFB338CCA}"/>
              </a:ext>
            </a:extLst>
          </p:cNvPr>
          <p:cNvSpPr/>
          <p:nvPr/>
        </p:nvSpPr>
        <p:spPr>
          <a:xfrm>
            <a:off x="2458686" y="5666582"/>
            <a:ext cx="6785400" cy="684763"/>
          </a:xfrm>
          <a:prstGeom prst="rect">
            <a:avLst/>
          </a:prstGeom>
          <a:solidFill>
            <a:srgbClr val="2E2C91">
              <a:alpha val="12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7">
              <a:buSzPts val="1100"/>
              <a:defRPr/>
            </a:pPr>
            <a:endParaRPr sz="1400" dirty="0">
              <a:latin typeface="+mn-ea"/>
              <a:ea typeface="+mn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C15F8-9944-224F-B6F6-2AFA58CD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비즈니스 속도를 만족하는 </a:t>
            </a:r>
            <a:r>
              <a:rPr lang="ko-KR" altLang="en-US" dirty="0" err="1">
                <a:latin typeface="+mn-ea"/>
                <a:ea typeface="+mn-ea"/>
              </a:rPr>
              <a:t>클라우드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네이티브</a:t>
            </a:r>
            <a:r>
              <a:rPr lang="ko-KR" altLang="en-US" dirty="0">
                <a:latin typeface="+mn-ea"/>
                <a:ea typeface="+mn-ea"/>
              </a:rPr>
              <a:t> 엔터프라이즈의 모습</a:t>
            </a:r>
            <a:endParaRPr lang="en-US" dirty="0">
              <a:latin typeface="+mn-ea"/>
              <a:ea typeface="+mn-ea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61537E-24C4-8A4F-8F8F-97E1A784A833}"/>
              </a:ext>
            </a:extLst>
          </p:cNvPr>
          <p:cNvGrpSpPr/>
          <p:nvPr/>
        </p:nvGrpSpPr>
        <p:grpSpPr>
          <a:xfrm>
            <a:off x="4254391" y="1742076"/>
            <a:ext cx="1925263" cy="564957"/>
            <a:chOff x="908237" y="1389579"/>
            <a:chExt cx="1925263" cy="5649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BDCB78-FBC0-884A-972B-6E4D81755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237" y="1401093"/>
              <a:ext cx="206707" cy="55344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D53525-5766-F64F-9240-155A590B5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783" y="1389579"/>
              <a:ext cx="206707" cy="5534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87B15B-CF70-DD43-A552-D398F998B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7021" y="1398869"/>
              <a:ext cx="206707" cy="55344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6EE433-A1F8-114F-8E18-4C97EF96412F}"/>
                </a:ext>
              </a:extLst>
            </p:cNvPr>
            <p:cNvSpPr/>
            <p:nvPr/>
          </p:nvSpPr>
          <p:spPr>
            <a:xfrm>
              <a:off x="1879393" y="1466244"/>
              <a:ext cx="95410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77">
                <a:defRPr/>
              </a:pPr>
              <a:r>
                <a:rPr lang="ko-KR" altLang="en-US" sz="2000" b="1" dirty="0" err="1">
                  <a:latin typeface="+mn-ea"/>
                  <a:ea typeface="+mn-ea"/>
                </a:rPr>
                <a:t>현업팀</a:t>
              </a:r>
              <a:endParaRPr lang="en-US" sz="2000" b="1" dirty="0">
                <a:latin typeface="+mn-ea"/>
                <a:ea typeface="+mn-ea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AAB7254-F760-5E4A-8C4B-70FE89F1BF17}"/>
              </a:ext>
            </a:extLst>
          </p:cNvPr>
          <p:cNvGrpSpPr/>
          <p:nvPr/>
        </p:nvGrpSpPr>
        <p:grpSpPr>
          <a:xfrm>
            <a:off x="4270500" y="3508710"/>
            <a:ext cx="3809184" cy="564957"/>
            <a:chOff x="908237" y="1389579"/>
            <a:chExt cx="3809184" cy="56495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0169DAC-EE87-684C-A0CB-07214971B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237" y="1401093"/>
              <a:ext cx="206707" cy="55344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6DA9DEB-37AD-134E-8106-5C7C3497F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783" y="1389579"/>
              <a:ext cx="206707" cy="55344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A11C8E3-A342-174C-8074-D48C2A172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7021" y="1398869"/>
              <a:ext cx="206707" cy="553442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399E9-D2A3-434A-96B2-248715314B2C}"/>
                </a:ext>
              </a:extLst>
            </p:cNvPr>
            <p:cNvSpPr/>
            <p:nvPr/>
          </p:nvSpPr>
          <p:spPr>
            <a:xfrm>
              <a:off x="1958332" y="1512971"/>
              <a:ext cx="2759089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77">
                <a:defRPr/>
              </a:pPr>
              <a:r>
                <a:rPr lang="ko-KR" altLang="en-US" sz="2000" b="1" dirty="0">
                  <a:latin typeface="+mn-ea"/>
                  <a:ea typeface="+mn-ea"/>
                </a:rPr>
                <a:t>개발팀</a:t>
              </a:r>
              <a:r>
                <a:rPr lang="en-US" altLang="ko-KR" sz="2000" b="1" dirty="0">
                  <a:latin typeface="+mn-ea"/>
                  <a:ea typeface="+mn-ea"/>
                </a:rPr>
                <a:t> </a:t>
              </a:r>
              <a:r>
                <a:rPr lang="en-US" sz="2000" b="1" dirty="0">
                  <a:latin typeface="+mn-ea"/>
                  <a:ea typeface="+mn-ea"/>
                </a:rPr>
                <a:t>(</a:t>
              </a:r>
              <a:r>
                <a:rPr lang="ko-KR" altLang="en-US" sz="2000" b="1" dirty="0">
                  <a:latin typeface="+mn-ea"/>
                  <a:ea typeface="+mn-ea"/>
                </a:rPr>
                <a:t>애플리케이션</a:t>
              </a:r>
              <a:r>
                <a:rPr lang="en-US" altLang="ko-KR" sz="2000" b="1" dirty="0">
                  <a:latin typeface="+mn-ea"/>
                  <a:ea typeface="+mn-ea"/>
                </a:rPr>
                <a:t>)</a:t>
              </a:r>
              <a:endParaRPr lang="en-US" sz="2000" b="1" dirty="0">
                <a:latin typeface="+mn-ea"/>
                <a:ea typeface="+mn-ea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C39074-6276-8344-A323-5D048500E796}"/>
              </a:ext>
            </a:extLst>
          </p:cNvPr>
          <p:cNvGrpSpPr/>
          <p:nvPr/>
        </p:nvGrpSpPr>
        <p:grpSpPr>
          <a:xfrm>
            <a:off x="4297080" y="5709942"/>
            <a:ext cx="3223817" cy="564957"/>
            <a:chOff x="908237" y="1389579"/>
            <a:chExt cx="3223819" cy="56495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C6B374D-1511-7E49-B017-048089C07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237" y="1401093"/>
              <a:ext cx="206707" cy="55344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1D74513-F219-6B44-B747-B991267A2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9783" y="1389579"/>
              <a:ext cx="206707" cy="55344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4C3AD31-D232-854F-B3F9-14D9554C2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7021" y="1398869"/>
              <a:ext cx="206707" cy="553442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B3D6E9-DC41-334F-8E69-BFC3BAA42F00}"/>
                </a:ext>
              </a:extLst>
            </p:cNvPr>
            <p:cNvSpPr/>
            <p:nvPr/>
          </p:nvSpPr>
          <p:spPr>
            <a:xfrm>
              <a:off x="1816997" y="1493256"/>
              <a:ext cx="2315059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377">
                <a:defRPr/>
              </a:pPr>
              <a:r>
                <a:rPr lang="en-US" altLang="ko-KR" sz="2000" b="1" dirty="0">
                  <a:latin typeface="+mn-ea"/>
                  <a:ea typeface="+mn-ea"/>
                </a:rPr>
                <a:t>IT </a:t>
              </a:r>
              <a:r>
                <a:rPr lang="ko-KR" altLang="en-US" sz="2000" b="1" dirty="0" err="1">
                  <a:latin typeface="+mn-ea"/>
                  <a:ea typeface="+mn-ea"/>
                </a:rPr>
                <a:t>운영팀</a:t>
              </a:r>
              <a:r>
                <a:rPr lang="en-US" altLang="ko-KR" sz="2000" b="1" dirty="0">
                  <a:latin typeface="+mn-ea"/>
                  <a:ea typeface="+mn-ea"/>
                </a:rPr>
                <a:t> (</a:t>
              </a:r>
              <a:r>
                <a:rPr lang="ko-KR" altLang="en-US" sz="2000" b="1" dirty="0">
                  <a:latin typeface="+mn-ea"/>
                  <a:ea typeface="+mn-ea"/>
                </a:rPr>
                <a:t>인프라</a:t>
              </a:r>
              <a:r>
                <a:rPr lang="en-US" altLang="ko-KR" sz="2000" b="1" dirty="0">
                  <a:latin typeface="+mn-ea"/>
                  <a:ea typeface="+mn-ea"/>
                </a:rPr>
                <a:t>)</a:t>
              </a:r>
              <a:endParaRPr lang="en-US" sz="2000" b="1" dirty="0">
                <a:latin typeface="+mn-ea"/>
                <a:ea typeface="+mn-ea"/>
              </a:endParaRPr>
            </a:p>
          </p:txBody>
        </p:sp>
      </p:grpSp>
      <p:grpSp>
        <p:nvGrpSpPr>
          <p:cNvPr id="50" name="Google Shape;425;p32">
            <a:extLst>
              <a:ext uri="{FF2B5EF4-FFF2-40B4-BE49-F238E27FC236}">
                <a16:creationId xmlns:a16="http://schemas.microsoft.com/office/drawing/2014/main" id="{4ED00844-E0B3-A946-93ED-A6654352F273}"/>
              </a:ext>
            </a:extLst>
          </p:cNvPr>
          <p:cNvGrpSpPr/>
          <p:nvPr/>
        </p:nvGrpSpPr>
        <p:grpSpPr>
          <a:xfrm>
            <a:off x="2947914" y="5141636"/>
            <a:ext cx="5500996" cy="535643"/>
            <a:chOff x="1604915" y="4476750"/>
            <a:chExt cx="6051035" cy="589200"/>
          </a:xfrm>
        </p:grpSpPr>
        <p:pic>
          <p:nvPicPr>
            <p:cNvPr id="51" name="Google Shape;426;p32">
              <a:extLst>
                <a:ext uri="{FF2B5EF4-FFF2-40B4-BE49-F238E27FC236}">
                  <a16:creationId xmlns:a16="http://schemas.microsoft.com/office/drawing/2014/main" id="{98C0C392-68CB-1C40-A304-60E18435EBE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604915" y="4584441"/>
              <a:ext cx="747000" cy="298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427;p32">
              <a:extLst>
                <a:ext uri="{FF2B5EF4-FFF2-40B4-BE49-F238E27FC236}">
                  <a16:creationId xmlns:a16="http://schemas.microsoft.com/office/drawing/2014/main" id="{1B7E689A-0545-DE48-B8B5-EE6975C85D5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61850" y="4516120"/>
              <a:ext cx="494100" cy="494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428;p32" descr="microsoft-azure.png">
              <a:extLst>
                <a:ext uri="{FF2B5EF4-FFF2-40B4-BE49-F238E27FC236}">
                  <a16:creationId xmlns:a16="http://schemas.microsoft.com/office/drawing/2014/main" id="{3EA81D31-138E-FD42-BB55-E5D77496A0B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783640" y="4551875"/>
              <a:ext cx="1386900" cy="39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429;p32" descr="logo_lockup_cloud_platform_icon_vertical.png">
              <a:extLst>
                <a:ext uri="{FF2B5EF4-FFF2-40B4-BE49-F238E27FC236}">
                  <a16:creationId xmlns:a16="http://schemas.microsoft.com/office/drawing/2014/main" id="{73472679-C0CF-A54D-BB41-1C01A1170B66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15509" y="4476750"/>
              <a:ext cx="953700" cy="58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430;p32" descr="1000px-Vmware.svg.png">
              <a:extLst>
                <a:ext uri="{FF2B5EF4-FFF2-40B4-BE49-F238E27FC236}">
                  <a16:creationId xmlns:a16="http://schemas.microsoft.com/office/drawing/2014/main" id="{FA27B334-0877-AB40-B3AB-DA5F8DDC85BC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485524" y="4683807"/>
              <a:ext cx="858900" cy="140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F42CA05-8B8A-B54D-94B3-D520F4889EDA}"/>
              </a:ext>
            </a:extLst>
          </p:cNvPr>
          <p:cNvSpPr/>
          <p:nvPr/>
        </p:nvSpPr>
        <p:spPr>
          <a:xfrm>
            <a:off x="6152345" y="2585561"/>
            <a:ext cx="2406868" cy="707299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000" b="1" dirty="0">
                <a:solidFill>
                  <a:prstClr val="white"/>
                </a:solidFill>
                <a:latin typeface="+mn-ea"/>
                <a:ea typeface="+mn-ea"/>
              </a:rPr>
              <a:t>Microservice</a:t>
            </a:r>
          </a:p>
          <a:p>
            <a:pPr algn="ctr" defTabSz="914377">
              <a:defRPr/>
            </a:pPr>
            <a:r>
              <a:rPr lang="en-US" sz="2000" b="1" dirty="0">
                <a:solidFill>
                  <a:prstClr val="white"/>
                </a:solidFill>
                <a:latin typeface="+mn-ea"/>
                <a:ea typeface="+mn-ea"/>
              </a:rPr>
              <a:t>Architecture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9B946B4-457E-6D4E-9AB9-1CEA201E75B5}"/>
              </a:ext>
            </a:extLst>
          </p:cNvPr>
          <p:cNvSpPr/>
          <p:nvPr/>
        </p:nvSpPr>
        <p:spPr>
          <a:xfrm>
            <a:off x="3093646" y="2566477"/>
            <a:ext cx="2406868" cy="707299"/>
          </a:xfrm>
          <a:prstGeom prst="round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000" b="1" dirty="0">
                <a:solidFill>
                  <a:prstClr val="white"/>
                </a:solidFill>
                <a:latin typeface="+mn-ea"/>
                <a:ea typeface="+mn-ea"/>
              </a:rPr>
              <a:t>Agile </a:t>
            </a:r>
          </a:p>
          <a:p>
            <a:pPr algn="ctr" defTabSz="914377">
              <a:defRPr/>
            </a:pPr>
            <a:r>
              <a:rPr lang="en-US" sz="2000" b="1" dirty="0">
                <a:solidFill>
                  <a:prstClr val="white"/>
                </a:solidFill>
                <a:latin typeface="+mn-ea"/>
                <a:ea typeface="+mn-ea"/>
              </a:rPr>
              <a:t>Software Dev 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4F9E213-B357-0844-AE4A-95E589E5A182}"/>
              </a:ext>
            </a:extLst>
          </p:cNvPr>
          <p:cNvSpPr/>
          <p:nvPr/>
        </p:nvSpPr>
        <p:spPr>
          <a:xfrm>
            <a:off x="3233945" y="4256840"/>
            <a:ext cx="4665462" cy="707299"/>
          </a:xfrm>
          <a:prstGeom prst="round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r>
              <a:rPr lang="en-US" sz="2000" b="1" dirty="0">
                <a:solidFill>
                  <a:prstClr val="white"/>
                </a:solidFill>
                <a:latin typeface="+mn-ea"/>
                <a:ea typeface="+mn-ea"/>
              </a:rPr>
              <a:t>Platform Team</a:t>
            </a:r>
          </a:p>
        </p:txBody>
      </p:sp>
    </p:spTree>
    <p:extLst>
      <p:ext uri="{BB962C8B-B14F-4D97-AF65-F5344CB8AC3E}">
        <p14:creationId xmlns:p14="http://schemas.microsoft.com/office/powerpoint/2010/main" val="13954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FFE2-EFF8-8C47-93E3-D9FEB3FA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Team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A60DFD6-94D4-0746-BD58-7774BB6AA8E2}"/>
              </a:ext>
            </a:extLst>
          </p:cNvPr>
          <p:cNvGrpSpPr/>
          <p:nvPr/>
        </p:nvGrpSpPr>
        <p:grpSpPr>
          <a:xfrm>
            <a:off x="814039" y="2034785"/>
            <a:ext cx="10477792" cy="3942269"/>
            <a:chOff x="0" y="850900"/>
            <a:chExt cx="9144000" cy="344043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97C563F-81AB-4D4C-A1F8-BC440A4CC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850900"/>
              <a:ext cx="9144000" cy="344043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A374519-182D-AD4F-B3BC-603AD75E749D}"/>
                </a:ext>
              </a:extLst>
            </p:cNvPr>
            <p:cNvCxnSpPr/>
            <p:nvPr/>
          </p:nvCxnSpPr>
          <p:spPr>
            <a:xfrm>
              <a:off x="5426015" y="2846717"/>
              <a:ext cx="48307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B982390-0FC7-8940-BF84-4A83EC1472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8763" y="3516702"/>
              <a:ext cx="55209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CC2BED-9622-FF44-AA20-C896153E8A7B}"/>
                </a:ext>
              </a:extLst>
            </p:cNvPr>
            <p:cNvSpPr txBox="1"/>
            <p:nvPr/>
          </p:nvSpPr>
          <p:spPr>
            <a:xfrm>
              <a:off x="5343897" y="3051958"/>
              <a:ext cx="752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Tickets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839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FFE2-EFF8-8C47-93E3-D9FEB3FA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Team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025C76-5F48-7043-BB81-8955769376D9}"/>
              </a:ext>
            </a:extLst>
          </p:cNvPr>
          <p:cNvGrpSpPr/>
          <p:nvPr/>
        </p:nvGrpSpPr>
        <p:grpSpPr>
          <a:xfrm>
            <a:off x="1383044" y="1679086"/>
            <a:ext cx="9425912" cy="4479488"/>
            <a:chOff x="401444" y="1115122"/>
            <a:chExt cx="11153334" cy="499815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1390EA-2D2A-9847-B9F2-FA8C2DBE8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0011" y="2207941"/>
              <a:ext cx="6344767" cy="3905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D16E7E-BC23-3E44-8051-1CD665153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1444" y="1115122"/>
              <a:ext cx="5653669" cy="38583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95823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FFE2-EFF8-8C47-93E3-D9FEB3FA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Team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4CBB5B-8ACF-5B40-905A-108890AA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28" y="1835105"/>
            <a:ext cx="3565071" cy="46500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32303C-F1A2-1347-85A6-F8EBA5E6E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372" y="2172995"/>
            <a:ext cx="6625037" cy="36406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4B152B4-2878-F04C-848D-81320B20C9CC}"/>
              </a:ext>
            </a:extLst>
          </p:cNvPr>
          <p:cNvSpPr/>
          <p:nvPr/>
        </p:nvSpPr>
        <p:spPr>
          <a:xfrm>
            <a:off x="5089072" y="633478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www.ibm.com</a:t>
            </a:r>
            <a:r>
              <a:rPr lang="en-US" dirty="0"/>
              <a:t>/blogs/</a:t>
            </a:r>
            <a:r>
              <a:rPr lang="en-US" dirty="0" err="1"/>
              <a:t>bluemix</a:t>
            </a:r>
            <a:r>
              <a:rPr lang="en-US" dirty="0"/>
              <a:t>/2017/08/site-reliability-engineering-cloud-approach-operations/</a:t>
            </a:r>
          </a:p>
        </p:txBody>
      </p:sp>
    </p:spTree>
    <p:extLst>
      <p:ext uri="{BB962C8B-B14F-4D97-AF65-F5344CB8AC3E}">
        <p14:creationId xmlns:p14="http://schemas.microsoft.com/office/powerpoint/2010/main" val="1299912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86">
            <a:extLst>
              <a:ext uri="{FF2B5EF4-FFF2-40B4-BE49-F238E27FC236}">
                <a16:creationId xmlns:a16="http://schemas.microsoft.com/office/drawing/2014/main" id="{BDBA62D5-2140-C342-A5FA-9F318D7B2781}"/>
              </a:ext>
            </a:extLst>
          </p:cNvPr>
          <p:cNvSpPr txBox="1">
            <a:spLocks/>
          </p:cNvSpPr>
          <p:nvPr/>
        </p:nvSpPr>
        <p:spPr>
          <a:xfrm>
            <a:off x="1515120" y="1789194"/>
            <a:ext cx="7519129" cy="44645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91425" rIns="91425" bIns="91425" rtlCol="0" anchor="t" anchorCtr="0">
            <a:noAutofit/>
          </a:bodyPr>
          <a:lstStyle>
            <a:lvl1pPr marL="228589" indent="-228589" algn="l" defTabSz="91435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■"/>
            </a:pPr>
            <a:r>
              <a:rPr lang="ko-KR" altLang="en-US" sz="3200" dirty="0">
                <a:latin typeface="Malgun Gothic"/>
                <a:ea typeface="Malgun Gothic"/>
                <a:cs typeface="Malgun Gothic"/>
                <a:sym typeface="Proxima Nova"/>
              </a:rPr>
              <a:t>플랫폼</a:t>
            </a:r>
            <a:r>
              <a:rPr lang="en-US" altLang="ko-KR" sz="3200" dirty="0">
                <a:latin typeface="Malgun Gothic"/>
                <a:ea typeface="Malgun Gothic"/>
                <a:cs typeface="Malgun Gothic"/>
                <a:sym typeface="Proxima Nova"/>
              </a:rPr>
              <a:t> </a:t>
            </a:r>
            <a:r>
              <a:rPr lang="ko-KR" altLang="en-US" sz="3200" dirty="0">
                <a:latin typeface="Malgun Gothic"/>
                <a:ea typeface="Malgun Gothic"/>
                <a:cs typeface="Malgun Gothic"/>
                <a:sym typeface="Proxima Nova"/>
              </a:rPr>
              <a:t>팀의 필요성</a:t>
            </a:r>
            <a:endParaRPr lang="en-US" altLang="ko-KR" sz="3200" dirty="0">
              <a:latin typeface="Malgun Gothic"/>
              <a:ea typeface="Malgun Gothic"/>
              <a:cs typeface="Malgun Gothic"/>
              <a:sym typeface="Proxima Nova"/>
            </a:endParaRPr>
          </a:p>
          <a:p>
            <a:pPr marL="457200" indent="-342900"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■"/>
            </a:pPr>
            <a:r>
              <a:rPr lang="ko-KR" altLang="en-US" sz="3200" dirty="0" err="1">
                <a:latin typeface="Malgun Gothic"/>
                <a:ea typeface="Malgun Gothic"/>
                <a:cs typeface="Malgun Gothic"/>
                <a:sym typeface="Proxima Nova"/>
              </a:rPr>
              <a:t>피보탈의</a:t>
            </a:r>
            <a:r>
              <a:rPr lang="ko-KR" altLang="en-US" sz="3200" dirty="0">
                <a:latin typeface="Malgun Gothic"/>
                <a:ea typeface="Malgun Gothic"/>
                <a:cs typeface="Malgun Gothic"/>
                <a:sym typeface="Proxima Nova"/>
              </a:rPr>
              <a:t> 접근방법</a:t>
            </a:r>
            <a:endParaRPr lang="en-US" altLang="ko-KR" sz="3200" dirty="0">
              <a:latin typeface="Malgun Gothic"/>
              <a:ea typeface="Malgun Gothic"/>
              <a:cs typeface="Malgun Gothic"/>
              <a:sym typeface="Proxima Nova"/>
            </a:endParaRPr>
          </a:p>
          <a:p>
            <a:pPr marL="457200" indent="-342900"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■"/>
            </a:pPr>
            <a:r>
              <a:rPr lang="ko-KR" altLang="en-US" sz="3200" dirty="0">
                <a:latin typeface="Malgun Gothic"/>
                <a:ea typeface="Malgun Gothic"/>
                <a:cs typeface="Malgun Gothic"/>
                <a:sym typeface="Proxima Nova"/>
              </a:rPr>
              <a:t>플랫폼 도조 서비스란</a:t>
            </a:r>
            <a:r>
              <a:rPr lang="en-US" altLang="ko-KR" sz="3200" dirty="0">
                <a:latin typeface="Malgun Gothic"/>
                <a:ea typeface="Malgun Gothic"/>
                <a:cs typeface="Malgun Gothic"/>
                <a:sym typeface="Proxima Nova"/>
              </a:rPr>
              <a:t>?</a:t>
            </a:r>
          </a:p>
          <a:p>
            <a:pPr marL="457200" indent="-342900">
              <a:spcAft>
                <a:spcPts val="2000"/>
              </a:spcAft>
              <a:buClr>
                <a:schemeClr val="lt2"/>
              </a:buClr>
              <a:buSzPct val="100000"/>
              <a:buFont typeface="Proxima Nova"/>
              <a:buChar char="■"/>
            </a:pPr>
            <a:r>
              <a:rPr lang="ko-KR" altLang="en-US" sz="3200" dirty="0">
                <a:latin typeface="Malgun Gothic"/>
                <a:ea typeface="Malgun Gothic"/>
                <a:cs typeface="Malgun Gothic"/>
                <a:sym typeface="Proxima Nova"/>
              </a:rPr>
              <a:t>도조서비스가 성공하려면</a:t>
            </a:r>
            <a:endParaRPr lang="en-US" altLang="ko-KR" sz="3200" dirty="0">
              <a:latin typeface="Malgun Gothic"/>
              <a:ea typeface="Malgun Gothic"/>
              <a:cs typeface="Malgun Gothic"/>
              <a:sym typeface="Proxima Nova"/>
            </a:endParaRPr>
          </a:p>
          <a:p>
            <a:pPr marL="114300" indent="0">
              <a:spcAft>
                <a:spcPts val="2000"/>
              </a:spcAft>
              <a:buClr>
                <a:schemeClr val="lt2"/>
              </a:buClr>
              <a:buSzPct val="100000"/>
              <a:buNone/>
            </a:pPr>
            <a:endParaRPr lang="en-US" altLang="ko-KR" sz="3200" dirty="0">
              <a:latin typeface="Malgun Gothic"/>
              <a:ea typeface="Malgun Gothic"/>
              <a:cs typeface="Malgun Gothic"/>
              <a:sym typeface="Proxima Nova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F6DF0C9-A54D-AC45-BA27-4679E362F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00" y="1187954"/>
            <a:ext cx="11550800" cy="525200"/>
          </a:xfrm>
        </p:spPr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목차</a:t>
            </a:r>
            <a:endParaRPr lang="en-US" dirty="0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937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699</Words>
  <Application>Microsoft Macintosh PowerPoint</Application>
  <PresentationFormat>Widescreen</PresentationFormat>
  <Paragraphs>229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Malgun Gothic</vt:lpstr>
      <vt:lpstr>Calibri</vt:lpstr>
      <vt:lpstr>Arial</vt:lpstr>
      <vt:lpstr>Malgun Gothic</vt:lpstr>
      <vt:lpstr>Proxima Nova</vt:lpstr>
      <vt:lpstr>Office 테마</vt:lpstr>
      <vt:lpstr>지속 가능한 혁신을 위한  플랫폼 팀 만들기</vt:lpstr>
      <vt:lpstr>소개</vt:lpstr>
      <vt:lpstr>목차</vt:lpstr>
      <vt:lpstr>비즈니스 속도를 만족하기 어려운 전통적인 IT구조</vt:lpstr>
      <vt:lpstr>비즈니스 속도를 만족하는 클라우드 네이티브 엔터프라이즈의 모습</vt:lpstr>
      <vt:lpstr>Platform Team</vt:lpstr>
      <vt:lpstr>Platform Team</vt:lpstr>
      <vt:lpstr>Platform Team</vt:lpstr>
      <vt:lpstr>목차</vt:lpstr>
      <vt:lpstr>PowerPoint Presentation</vt:lpstr>
      <vt:lpstr>디지털 혁신의 성공을 위한 로드맵</vt:lpstr>
      <vt:lpstr>Platform Team</vt:lpstr>
      <vt:lpstr>성공 척도 @ Pivotal</vt:lpstr>
      <vt:lpstr>성공 척도 @ Pivotal</vt:lpstr>
      <vt:lpstr>목차</vt:lpstr>
      <vt:lpstr>Pivotal Platform Dojo</vt:lpstr>
      <vt:lpstr>Pivotal Platform Dojo</vt:lpstr>
      <vt:lpstr>Pivotal Platform Dojo</vt:lpstr>
      <vt:lpstr>Pivotal Platform Dojo</vt:lpstr>
      <vt:lpstr>Pivotal Platform Dojo</vt:lpstr>
      <vt:lpstr>On-Going Iteration Schedule (Week 2  - Week N)</vt:lpstr>
      <vt:lpstr>Pivotal Platform Dojo &gt; IPM</vt:lpstr>
      <vt:lpstr>Pivotal Platform Dojo &gt; daily stand up</vt:lpstr>
      <vt:lpstr>Pivotal Platform Dojo &gt; Pair Activity</vt:lpstr>
      <vt:lpstr>Pivotal Platform Dojo &gt; Platform Capability</vt:lpstr>
      <vt:lpstr>Pivotal Platform Dojo &gt; App Onboarding</vt:lpstr>
      <vt:lpstr>Pivotal Platform Dojo &gt; Retrospective</vt:lpstr>
      <vt:lpstr>목차</vt:lpstr>
      <vt:lpstr>PowerPoint Presentation</vt:lpstr>
      <vt:lpstr>Core Culture</vt:lpstr>
      <vt:lpstr>Waterfall vs Agile</vt:lpstr>
      <vt:lpstr>PowerPoint Presentation</vt:lpstr>
      <vt:lpstr>소프트웨어 개발 문화를 혁신하는 가장 확실한 방법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Minseok Kim</cp:lastModifiedBy>
  <cp:revision>88</cp:revision>
  <dcterms:modified xsi:type="dcterms:W3CDTF">2019-04-02T00:42:16Z</dcterms:modified>
</cp:coreProperties>
</file>